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47"/>
  </p:notesMasterIdLst>
  <p:sldIdLst>
    <p:sldId id="496" r:id="rId3"/>
    <p:sldId id="417" r:id="rId4"/>
    <p:sldId id="570" r:id="rId5"/>
    <p:sldId id="499" r:id="rId6"/>
    <p:sldId id="420" r:id="rId7"/>
    <p:sldId id="421" r:id="rId8"/>
    <p:sldId id="501" r:id="rId9"/>
    <p:sldId id="500" r:id="rId10"/>
    <p:sldId id="425" r:id="rId11"/>
    <p:sldId id="502" r:id="rId12"/>
    <p:sldId id="540" r:id="rId13"/>
    <p:sldId id="533" r:id="rId14"/>
    <p:sldId id="546" r:id="rId15"/>
    <p:sldId id="547" r:id="rId16"/>
    <p:sldId id="548" r:id="rId17"/>
    <p:sldId id="549" r:id="rId18"/>
    <p:sldId id="550" r:id="rId19"/>
    <p:sldId id="551" r:id="rId20"/>
    <p:sldId id="438" r:id="rId21"/>
    <p:sldId id="515" r:id="rId22"/>
    <p:sldId id="516" r:id="rId23"/>
    <p:sldId id="567" r:id="rId24"/>
    <p:sldId id="503" r:id="rId25"/>
    <p:sldId id="536" r:id="rId26"/>
    <p:sldId id="436" r:id="rId27"/>
    <p:sldId id="566" r:id="rId28"/>
    <p:sldId id="507" r:id="rId29"/>
    <p:sldId id="508" r:id="rId30"/>
    <p:sldId id="509" r:id="rId31"/>
    <p:sldId id="510" r:id="rId32"/>
    <p:sldId id="511" r:id="rId33"/>
    <p:sldId id="512" r:id="rId34"/>
    <p:sldId id="513" r:id="rId35"/>
    <p:sldId id="506" r:id="rId36"/>
    <p:sldId id="474" r:id="rId37"/>
    <p:sldId id="514" r:id="rId38"/>
    <p:sldId id="556" r:id="rId39"/>
    <p:sldId id="557" r:id="rId40"/>
    <p:sldId id="558" r:id="rId41"/>
    <p:sldId id="559" r:id="rId42"/>
    <p:sldId id="569" r:id="rId43"/>
    <p:sldId id="555" r:id="rId44"/>
    <p:sldId id="554" r:id="rId45"/>
    <p:sldId id="278" r:id="rId4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Kaushik Bhattacharya" initials="" lastIdx="1" clrIdx="2"/>
  <p:cmAuthor id="3" name="Rajesh Jain" initials="" lastIdx="1" clrIdx="3"/>
  <p:cmAuthor id="4" name="Vivian Fialho"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clrMru>
    <a:srgbClr val="8165A2"/>
    <a:srgbClr val="4BACC6"/>
    <a:srgbClr val="CCFFFF"/>
    <a:srgbClr val="1E7BA2"/>
    <a:srgbClr val="1B7E73"/>
    <a:srgbClr val="3399CC"/>
    <a:srgbClr val="6699CC"/>
    <a:srgbClr val="2580D4"/>
    <a:srgbClr val="ADC422"/>
    <a:srgbClr val="1067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92189" autoAdjust="0"/>
  </p:normalViewPr>
  <p:slideViewPr>
    <p:cSldViewPr snapToGrid="0" snapToObjects="1">
      <p:cViewPr varScale="1">
        <p:scale>
          <a:sx n="73" d="100"/>
          <a:sy n="73" d="100"/>
        </p:scale>
        <p:origin x="-112" y="-103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3800"/>
    </p:cViewPr>
  </p:sorterViewPr>
  <p:notesViewPr>
    <p:cSldViewPr snapToGrid="0" snapToObjects="1">
      <p:cViewPr varScale="1">
        <p:scale>
          <a:sx n="110" d="100"/>
          <a:sy n="110" d="100"/>
        </p:scale>
        <p:origin x="-417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F4D7263C-097E-9943-9F3A-717208C3DFEC}" type="presOf" srcId="{54C86094-EEA3-AB49-92FB-29DEC86B4965}" destId="{2E477623-003B-CA48-8F99-D8206E5B9620}" srcOrd="1" destOrd="0" presId="urn:microsoft.com/office/officeart/2008/layout/HorizontalMultiLevelHierarchy"/>
    <dgm:cxn modelId="{AC07B324-5C9D-124A-8140-4E9F9746C3F3}" type="presOf" srcId="{37805970-A13E-1D4D-9339-107CC53898AE}" destId="{69A81AF1-EE9A-1042-806A-28F162FC4D29}" srcOrd="1" destOrd="0" presId="urn:microsoft.com/office/officeart/2008/layout/HorizontalMultiLevelHierarchy"/>
    <dgm:cxn modelId="{4F0F07A8-8634-4C4A-B750-41DE94C7AF4E}" type="presOf" srcId="{253964B7-FE9A-944D-A2B7-441358E6E1FC}" destId="{95A28FC3-16DD-6F4A-A7F8-F4BF936A6CA7}" srcOrd="1" destOrd="0" presId="urn:microsoft.com/office/officeart/2008/layout/HorizontalMultiLevelHierarchy"/>
    <dgm:cxn modelId="{2BBDED8E-95A7-FA47-ADBD-9A0A567E57EF}" type="presOf" srcId="{500ECAB9-C3A4-3448-AE89-482B780C63F0}" destId="{6BC99E23-D251-8F4A-8262-8599F1F056FA}" srcOrd="0" destOrd="0" presId="urn:microsoft.com/office/officeart/2008/layout/HorizontalMultiLevelHierarchy"/>
    <dgm:cxn modelId="{8CD297EC-9947-0749-862B-287C5451D533}" type="presOf" srcId="{0D2B443C-4EE6-F047-8495-DE77F9754873}" destId="{D91A0D53-7A13-324D-960D-3EA4B9EE833D}" srcOrd="0" destOrd="0" presId="urn:microsoft.com/office/officeart/2008/layout/HorizontalMultiLevelHierarchy"/>
    <dgm:cxn modelId="{3E420D8A-3A97-CD49-8850-F5729B80389C}" type="presOf" srcId="{983AA7E7-4ECF-AD4D-A06D-A51882227EAE}" destId="{AC784896-3416-5D45-9DEB-DD398157B46A}" srcOrd="1" destOrd="0" presId="urn:microsoft.com/office/officeart/2008/layout/HorizontalMultiLevelHierarchy"/>
    <dgm:cxn modelId="{D579419D-5AAF-F946-9802-45C0706058DA}" type="presOf" srcId="{3CE8DC8D-399B-8B48-8BCC-728378B9FFDA}" destId="{296A3B75-D17F-F94F-A8EC-DB40003778B5}"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DAE772EC-FFDE-0844-B4B5-F21564FF5F93}" type="presOf" srcId="{D2FBCF4F-CF5F-284E-B51A-4DEBBA237DA2}" destId="{77D38697-D7A5-FB4B-8908-C32320B5CA2E}" srcOrd="0"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4CAF295D-F769-0948-891F-DECCF36DE739}" srcId="{E42A82FB-D027-AA4A-9E98-D8AB332123F1}" destId="{500ECAB9-C3A4-3448-AE89-482B780C63F0}" srcOrd="1" destOrd="0" parTransId="{FE8544A4-C59B-A540-8B46-66C32A936F57}" sibTransId="{F40B1881-C6D8-9C44-A297-FA76D6B21C9B}"/>
    <dgm:cxn modelId="{B5B3F3A6-ECDC-A44B-8E95-C43DFB022223}" type="presOf" srcId="{E14968A7-C2EC-AC45-9BB8-0068DB77F406}" destId="{935B4AA1-2594-044E-A368-9D8B159EA907}" srcOrd="0" destOrd="0" presId="urn:microsoft.com/office/officeart/2008/layout/HorizontalMultiLevelHierarchy"/>
    <dgm:cxn modelId="{496827AD-677C-FB44-9DA9-442F1CDEB795}" type="presOf" srcId="{37805970-A13E-1D4D-9339-107CC53898AE}" destId="{8CAB5C92-49A8-C848-BABE-382D278EE93C}" srcOrd="0" destOrd="0" presId="urn:microsoft.com/office/officeart/2008/layout/HorizontalMultiLevelHierarchy"/>
    <dgm:cxn modelId="{E68DDD79-E419-AF40-A369-8B12581B2E21}" type="presOf" srcId="{B294BDEA-F703-3348-9C17-7AE338A06E38}" destId="{3FE9ED51-1184-4C40-A194-2370E22D213D}" srcOrd="0" destOrd="0" presId="urn:microsoft.com/office/officeart/2008/layout/HorizontalMultiLevelHierarchy"/>
    <dgm:cxn modelId="{DEE40465-AB83-AA43-8629-8CF9895BED3B}" type="presOf" srcId="{0D2B443C-4EE6-F047-8495-DE77F9754873}" destId="{9FB400FC-8443-BC47-A435-7780996DB8D3}" srcOrd="1" destOrd="0" presId="urn:microsoft.com/office/officeart/2008/layout/HorizontalMultiLevelHierarchy"/>
    <dgm:cxn modelId="{A36FA2D4-9C89-7643-8CE4-462935A5EB5C}" type="presOf" srcId="{83EFC7CF-A544-4548-8783-822076E383B1}" destId="{23ADDF3C-9D63-5C41-B137-C244ED3C860E}" srcOrd="0" destOrd="0" presId="urn:microsoft.com/office/officeart/2008/layout/HorizontalMultiLevelHierarchy"/>
    <dgm:cxn modelId="{E5570C25-03DD-1B47-8CA5-9A2658AE88AE}" type="presOf" srcId="{5E6F84E8-16A1-3542-9E7D-64F6B92D219B}" destId="{589A138F-8145-7248-B513-1A8EF75B2A2E}" srcOrd="0"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4B4DFE32-A7E1-124C-B113-F56E898427AA}" type="presOf" srcId="{7BF5F62A-27B1-0144-B613-205D61D8C40F}" destId="{E5C3A63D-BF47-DE4C-84F3-987813D8D8B0}" srcOrd="0" destOrd="0" presId="urn:microsoft.com/office/officeart/2008/layout/HorizontalMultiLevelHierarchy"/>
    <dgm:cxn modelId="{8EE243B9-2704-9E4E-9F25-5DAE834C8501}" type="presOf" srcId="{54C86094-EEA3-AB49-92FB-29DEC86B4965}" destId="{26C46F27-1C69-E946-A6ED-237CE8F6D278}"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77DB107D-A1EF-E640-9B26-FCDE7DC44A7B}" type="presOf" srcId="{0BC5AE55-EBE1-8646-B9BA-4C4FAAAD13DD}" destId="{6EEF3A5D-E84A-854B-9D63-6B05D28C4FC5}"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D6849EB2-F803-2E4E-9A97-459F66A3DBF3}" srcId="{55E51843-42A0-5541-BC92-47818A0B5844}" destId="{D1A1FC10-5DBA-E442-A740-B71DF51AF5C2}" srcOrd="1" destOrd="0" parTransId="{00DEB1CD-46DD-9541-8B0C-6C3907F28C1F}" sibTransId="{4F59AD4D-45A4-9F44-92EE-757A9A8A0D76}"/>
    <dgm:cxn modelId="{0D226984-A0B7-E54E-AD5D-78ACC8DA9677}" srcId="{1CE5580B-1A3B-0943-AA0B-77716780C963}" destId="{7BF5F62A-27B1-0144-B613-205D61D8C40F}" srcOrd="0" destOrd="0" parTransId="{797856A9-4502-A841-BD3B-197F1BE620DA}" sibTransId="{1E4F860F-86C2-6842-BACA-DEEB893046C9}"/>
    <dgm:cxn modelId="{E94CFAE8-0DA1-AC4C-A546-ACE1491B3382}" type="presOf" srcId="{4B1A0D87-B196-5D43-8B51-438247A89FE3}" destId="{2C70BD79-A339-1444-9860-AA2B04410BF0}" srcOrd="0" destOrd="0" presId="urn:microsoft.com/office/officeart/2008/layout/HorizontalMultiLevelHierarchy"/>
    <dgm:cxn modelId="{43162F2A-23F3-464B-81FD-0A06C8B81F20}" type="presOf" srcId="{D1A1FC10-5DBA-E442-A740-B71DF51AF5C2}" destId="{42662F65-8A1A-DE4E-853B-D51EDA0E97EC}" srcOrd="0" destOrd="0" presId="urn:microsoft.com/office/officeart/2008/layout/HorizontalMultiLevelHierarchy"/>
    <dgm:cxn modelId="{F382C900-BDD9-7942-AA42-DF1E3C0535C5}" type="presOf" srcId="{C086B36D-9967-2748-906E-94FD8247E79E}" destId="{DE457DA2-3071-F741-9075-CA0FE22AB6ED}" srcOrd="0" destOrd="0" presId="urn:microsoft.com/office/officeart/2008/layout/HorizontalMultiLevelHierarchy"/>
    <dgm:cxn modelId="{6925AFBF-32F7-EA49-8C2E-8C62962269FF}" type="presOf" srcId="{FE8544A4-C59B-A540-8B46-66C32A936F57}" destId="{A761C4BD-4202-9A49-BC5D-6EF785501814}" srcOrd="1" destOrd="0" presId="urn:microsoft.com/office/officeart/2008/layout/HorizontalMultiLevelHierarchy"/>
    <dgm:cxn modelId="{3C01DD34-4234-3E4A-9A1B-7EEC804227F9}" type="presOf" srcId="{54C2EEC7-F412-2247-9E56-8F7CDBD613E0}" destId="{1761D7E8-BF92-9947-BC31-6178EF2F915F}" srcOrd="0" destOrd="0" presId="urn:microsoft.com/office/officeart/2008/layout/HorizontalMultiLevelHierarchy"/>
    <dgm:cxn modelId="{30289D9F-1C2C-C640-B585-1B268C7713A7}" type="presOf" srcId="{5E6F84E8-16A1-3542-9E7D-64F6B92D219B}" destId="{2FD1429C-1BD6-C94C-B852-8AC3F96B83CE}" srcOrd="1" destOrd="0" presId="urn:microsoft.com/office/officeart/2008/layout/HorizontalMultiLevelHierarchy"/>
    <dgm:cxn modelId="{DB165E2D-817B-AF40-B3BA-7BF62AC46342}" type="presOf" srcId="{FE8544A4-C59B-A540-8B46-66C32A936F57}" destId="{AB1A16A1-51F5-E843-BEA9-058AEE4F9296}" srcOrd="0" destOrd="0" presId="urn:microsoft.com/office/officeart/2008/layout/HorizontalMultiLevelHierarchy"/>
    <dgm:cxn modelId="{07089510-756D-904A-89BB-446B485743A7}" type="presOf" srcId="{E14968A7-C2EC-AC45-9BB8-0068DB77F406}" destId="{1BB70D92-C69F-1945-9964-3A952CA052B7}" srcOrd="1" destOrd="0" presId="urn:microsoft.com/office/officeart/2008/layout/HorizontalMultiLevelHierarchy"/>
    <dgm:cxn modelId="{F764275D-D852-2245-B94C-7B5FD9751408}" type="presOf" srcId="{B294BDEA-F703-3348-9C17-7AE338A06E38}" destId="{01F35640-2B0A-3B45-A7CF-4CE8DEAD8BA2}" srcOrd="1" destOrd="0" presId="urn:microsoft.com/office/officeart/2008/layout/HorizontalMultiLevelHierarchy"/>
    <dgm:cxn modelId="{C41F261B-C495-F440-83C3-27A17F8EBC60}" type="presOf" srcId="{E42A82FB-D027-AA4A-9E98-D8AB332123F1}" destId="{A81D2CF2-8F6D-5045-9EE5-146F6C4100D3}" srcOrd="0" destOrd="0" presId="urn:microsoft.com/office/officeart/2008/layout/HorizontalMultiLevelHierarchy"/>
    <dgm:cxn modelId="{13BA4B57-80CE-6949-A01B-5107BA1193CA}" type="presOf" srcId="{797856A9-4502-A841-BD3B-197F1BE620DA}" destId="{AEC88A0E-8481-9F48-BD0C-B661D524B28E}" srcOrd="1" destOrd="0" presId="urn:microsoft.com/office/officeart/2008/layout/HorizontalMultiLevelHierarchy"/>
    <dgm:cxn modelId="{955170DE-B37A-024D-97DC-0A8A0EC4EA57}" type="presOf" srcId="{B72CC7AB-E2D4-1840-8E7F-3BE91184A6CE}" destId="{7F406A96-480C-AA4A-B06B-CE3143FBF491}" srcOrd="0" destOrd="0" presId="urn:microsoft.com/office/officeart/2008/layout/HorizontalMultiLevelHierarchy"/>
    <dgm:cxn modelId="{CCD2C5BA-D5CC-EA4D-89F6-16A514C1C21D}" type="presOf" srcId="{5FEFED0C-1931-494C-8F77-79E21BC9B030}" destId="{359F9338-3E2B-194D-A554-901B858772DD}"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911B3A37-7E0E-B24F-BA13-D476F2BF7240}" type="presOf" srcId="{55E51843-42A0-5541-BC92-47818A0B5844}" destId="{3DB82ED3-5E6E-354D-8788-1CDA70F92F93}" srcOrd="0" destOrd="0" presId="urn:microsoft.com/office/officeart/2008/layout/HorizontalMultiLevelHierarchy"/>
    <dgm:cxn modelId="{736BA304-0C13-1B49-A5B8-179AAB3976B1}" type="presOf" srcId="{1CE5580B-1A3B-0943-AA0B-77716780C963}" destId="{C5918B9C-7372-0349-A740-A5C2152D0402}" srcOrd="0" destOrd="0" presId="urn:microsoft.com/office/officeart/2008/layout/HorizontalMultiLevelHierarchy"/>
    <dgm:cxn modelId="{4292F39C-4E5A-4649-A1DC-75BCD025ADB1}" type="presOf" srcId="{797856A9-4502-A841-BD3B-197F1BE620DA}" destId="{85A42470-FA55-7645-B6F3-7606E236C171}"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23E605EC-67AB-4044-A22F-3DC5F7DAEBAE}" type="presOf" srcId="{62299E06-5977-F54B-9485-D543CD73D223}" destId="{96F65B3A-E2B8-904A-8883-0BD76B6F72AD}" srcOrd="0" destOrd="0" presId="urn:microsoft.com/office/officeart/2008/layout/HorizontalMultiLevelHierarchy"/>
    <dgm:cxn modelId="{B92D994C-C4AE-4744-9C7A-7A779954184D}" type="presOf" srcId="{68EB9C1A-B9CF-994F-9EEE-41830DC5DD42}" destId="{E8E030DE-A5AC-F04F-97C2-1B05C6EBB91F}" srcOrd="0" destOrd="0" presId="urn:microsoft.com/office/officeart/2008/layout/HorizontalMultiLevelHierarchy"/>
    <dgm:cxn modelId="{EACEB3AE-E37B-9743-ADB2-7B9CB529F021}" type="presOf" srcId="{E087819B-10D5-FA4E-A711-D0920499B5FC}" destId="{FA140C32-6262-3B4F-A174-9BF2E05B6DC5}" srcOrd="0" destOrd="0" presId="urn:microsoft.com/office/officeart/2008/layout/HorizontalMultiLevelHierarchy"/>
    <dgm:cxn modelId="{9B3DAED6-78DF-984F-B280-4FE03880C572}" type="presOf" srcId="{168A6D25-9798-5649-8815-854FD207510D}" destId="{5D3B07EB-E4DF-BF49-826B-BE4EBA5562A3}" srcOrd="0" destOrd="0" presId="urn:microsoft.com/office/officeart/2008/layout/HorizontalMultiLevelHierarchy"/>
    <dgm:cxn modelId="{065476C5-6F60-B442-B437-8DA6ABBFA51D}" type="presOf" srcId="{83EFC7CF-A544-4548-8783-822076E383B1}" destId="{D4EB7258-D72B-884A-93A0-3E8B38620230}" srcOrd="1" destOrd="0" presId="urn:microsoft.com/office/officeart/2008/layout/HorizontalMultiLevelHierarchy"/>
    <dgm:cxn modelId="{C4D2C70D-7980-974B-BC72-EC6B0D716CCB}" type="presOf" srcId="{00DEB1CD-46DD-9541-8B0C-6C3907F28C1F}" destId="{3EFE5D2C-377A-BD44-8D3B-4B92C1BA439E}" srcOrd="0" destOrd="0" presId="urn:microsoft.com/office/officeart/2008/layout/HorizontalMultiLevelHierarchy"/>
    <dgm:cxn modelId="{5D4133B3-8888-9444-B450-C6B38F0E993F}" type="presOf" srcId="{D2FBCF4F-CF5F-284E-B51A-4DEBBA237DA2}" destId="{6E677599-144C-984E-B2EF-C1A3A775D93E}" srcOrd="1" destOrd="0" presId="urn:microsoft.com/office/officeart/2008/layout/HorizontalMultiLevelHierarchy"/>
    <dgm:cxn modelId="{07167E21-604B-454B-8645-2ABE560FD353}" type="presOf" srcId="{0A865930-483F-674E-A5D6-E3E940EA9B16}" destId="{7C3ADF87-A83F-BC4F-90B8-09632011345C}" srcOrd="1"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14374BB4-1579-5B41-8842-0542882382B1}" type="presOf" srcId="{91540C90-F3D4-5C49-A88D-7C7AFA56AB02}" destId="{55D49D3A-08D3-B84E-8E48-505C9344A40B}" srcOrd="0" destOrd="0" presId="urn:microsoft.com/office/officeart/2008/layout/HorizontalMultiLevelHierarchy"/>
    <dgm:cxn modelId="{55A24EC3-CB09-964C-A7C5-494D2568A349}" srcId="{D1A1FC10-5DBA-E442-A740-B71DF51AF5C2}" destId="{62299E06-5977-F54B-9485-D543CD73D223}" srcOrd="0" destOrd="0" parTransId="{253964B7-FE9A-944D-A2B7-441358E6E1FC}" sibTransId="{A37ACA01-9487-B540-B764-A2EC48AC4085}"/>
    <dgm:cxn modelId="{6DCCFF2D-CDF6-9E4C-BD20-E29F21D35002}" type="presOf" srcId="{253964B7-FE9A-944D-A2B7-441358E6E1FC}" destId="{FC7BCC22-6A3B-F64B-8B9F-4F8F677B326F}" srcOrd="0" destOrd="0" presId="urn:microsoft.com/office/officeart/2008/layout/HorizontalMultiLevelHierarchy"/>
    <dgm:cxn modelId="{04B13937-3D88-1946-97A6-050E7F1349F3}" type="presOf" srcId="{0A865930-483F-674E-A5D6-E3E940EA9B16}" destId="{5A9AD90F-CD3A-8442-9DA2-63D02773F0C4}" srcOrd="0" destOrd="0" presId="urn:microsoft.com/office/officeart/2008/layout/HorizontalMultiLevelHierarchy"/>
    <dgm:cxn modelId="{0B8B99D5-D91D-2747-A8B6-1EDF403934A0}" type="presOf" srcId="{983AA7E7-4ECF-AD4D-A06D-A51882227EAE}" destId="{462D8255-4238-6D41-AB3A-1DD8C29B584E}" srcOrd="0" destOrd="0" presId="urn:microsoft.com/office/officeart/2008/layout/HorizontalMultiLevelHierarchy"/>
    <dgm:cxn modelId="{9D9DB271-4F94-8F49-8D95-1760BC59E3AF}" type="presOf" srcId="{E087819B-10D5-FA4E-A711-D0920499B5FC}" destId="{F0CCA9FD-B67B-384D-BB95-C5A4F5C6E90C}" srcOrd="1" destOrd="0" presId="urn:microsoft.com/office/officeart/2008/layout/HorizontalMultiLevelHierarchy"/>
    <dgm:cxn modelId="{EAE7FA63-312A-0542-B0BD-8CBA2E9B6E92}" type="presOf" srcId="{00DEB1CD-46DD-9541-8B0C-6C3907F28C1F}" destId="{608E6D80-1D6F-1648-A15F-3F5880C955D5}" srcOrd="1"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D7C4F168-022A-094F-BEC5-B296D6D3027B}" type="presParOf" srcId="{1761D7E8-BF92-9947-BC31-6178EF2F915F}" destId="{791A3436-B15B-1942-94BD-1FCED1EE97A3}" srcOrd="0" destOrd="0" presId="urn:microsoft.com/office/officeart/2008/layout/HorizontalMultiLevelHierarchy"/>
    <dgm:cxn modelId="{11D1CC08-675A-A042-B75C-4E9F0D7BEB22}" type="presParOf" srcId="{791A3436-B15B-1942-94BD-1FCED1EE97A3}" destId="{3DB82ED3-5E6E-354D-8788-1CDA70F92F93}" srcOrd="0" destOrd="0" presId="urn:microsoft.com/office/officeart/2008/layout/HorizontalMultiLevelHierarchy"/>
    <dgm:cxn modelId="{2A93EE92-68E8-E645-AA6D-24458360FC66}" type="presParOf" srcId="{791A3436-B15B-1942-94BD-1FCED1EE97A3}" destId="{9FF7F20E-4DBC-EB48-9D79-1A96CC340AF1}" srcOrd="1" destOrd="0" presId="urn:microsoft.com/office/officeart/2008/layout/HorizontalMultiLevelHierarchy"/>
    <dgm:cxn modelId="{A9C9C88D-4739-E84A-BC4A-38A49B8DBAC2}" type="presParOf" srcId="{9FF7F20E-4DBC-EB48-9D79-1A96CC340AF1}" destId="{462D8255-4238-6D41-AB3A-1DD8C29B584E}" srcOrd="0" destOrd="0" presId="urn:microsoft.com/office/officeart/2008/layout/HorizontalMultiLevelHierarchy"/>
    <dgm:cxn modelId="{96D6B80F-165A-3042-9A51-CB5D7D9CCFC1}" type="presParOf" srcId="{462D8255-4238-6D41-AB3A-1DD8C29B584E}" destId="{AC784896-3416-5D45-9DEB-DD398157B46A}" srcOrd="0" destOrd="0" presId="urn:microsoft.com/office/officeart/2008/layout/HorizontalMultiLevelHierarchy"/>
    <dgm:cxn modelId="{F43F2FD0-5BED-2144-8D32-B47F48AC838D}" type="presParOf" srcId="{9FF7F20E-4DBC-EB48-9D79-1A96CC340AF1}" destId="{22588BDA-C22A-4A41-90DB-E944B487FB44}" srcOrd="1" destOrd="0" presId="urn:microsoft.com/office/officeart/2008/layout/HorizontalMultiLevelHierarchy"/>
    <dgm:cxn modelId="{90EFA9DC-8EED-8546-A9F3-2FE639E31AAF}" type="presParOf" srcId="{22588BDA-C22A-4A41-90DB-E944B487FB44}" destId="{C5918B9C-7372-0349-A740-A5C2152D0402}" srcOrd="0" destOrd="0" presId="urn:microsoft.com/office/officeart/2008/layout/HorizontalMultiLevelHierarchy"/>
    <dgm:cxn modelId="{C953CD4C-32A1-9344-8ACB-E5C362032347}" type="presParOf" srcId="{22588BDA-C22A-4A41-90DB-E944B487FB44}" destId="{8B147AC4-8DCF-3A43-997B-9478E919D2E3}" srcOrd="1" destOrd="0" presId="urn:microsoft.com/office/officeart/2008/layout/HorizontalMultiLevelHierarchy"/>
    <dgm:cxn modelId="{3BBE99DC-B65B-7E49-9109-A76A8F57733E}" type="presParOf" srcId="{8B147AC4-8DCF-3A43-997B-9478E919D2E3}" destId="{85A42470-FA55-7645-B6F3-7606E236C171}" srcOrd="0" destOrd="0" presId="urn:microsoft.com/office/officeart/2008/layout/HorizontalMultiLevelHierarchy"/>
    <dgm:cxn modelId="{571DA9D9-1DDA-B343-8D71-F778638EC4AE}" type="presParOf" srcId="{85A42470-FA55-7645-B6F3-7606E236C171}" destId="{AEC88A0E-8481-9F48-BD0C-B661D524B28E}" srcOrd="0" destOrd="0" presId="urn:microsoft.com/office/officeart/2008/layout/HorizontalMultiLevelHierarchy"/>
    <dgm:cxn modelId="{A5B8ADB2-538D-4440-ABB2-15B273E818BA}" type="presParOf" srcId="{8B147AC4-8DCF-3A43-997B-9478E919D2E3}" destId="{79699AEE-54B8-864F-9916-A118E7BC3575}" srcOrd="1" destOrd="0" presId="urn:microsoft.com/office/officeart/2008/layout/HorizontalMultiLevelHierarchy"/>
    <dgm:cxn modelId="{BFAA0E81-40CA-B442-A1B2-4B319FD62861}" type="presParOf" srcId="{79699AEE-54B8-864F-9916-A118E7BC3575}" destId="{E5C3A63D-BF47-DE4C-84F3-987813D8D8B0}" srcOrd="0" destOrd="0" presId="urn:microsoft.com/office/officeart/2008/layout/HorizontalMultiLevelHierarchy"/>
    <dgm:cxn modelId="{D6DD3AC5-2788-BD49-BBBA-BF429E4475A6}" type="presParOf" srcId="{79699AEE-54B8-864F-9916-A118E7BC3575}" destId="{7E6A6BDA-CD76-6245-A629-63F91977579F}" srcOrd="1" destOrd="0" presId="urn:microsoft.com/office/officeart/2008/layout/HorizontalMultiLevelHierarchy"/>
    <dgm:cxn modelId="{448A10D5-48CD-1343-A628-AFE1C9A59D5A}" type="presParOf" srcId="{7E6A6BDA-CD76-6245-A629-63F91977579F}" destId="{D91A0D53-7A13-324D-960D-3EA4B9EE833D}" srcOrd="0" destOrd="0" presId="urn:microsoft.com/office/officeart/2008/layout/HorizontalMultiLevelHierarchy"/>
    <dgm:cxn modelId="{772C1AEA-26B8-8249-8D54-F2E6DC464C5D}" type="presParOf" srcId="{D91A0D53-7A13-324D-960D-3EA4B9EE833D}" destId="{9FB400FC-8443-BC47-A435-7780996DB8D3}" srcOrd="0" destOrd="0" presId="urn:microsoft.com/office/officeart/2008/layout/HorizontalMultiLevelHierarchy"/>
    <dgm:cxn modelId="{247ABC84-4556-6E49-A17A-26A3C6A074F1}" type="presParOf" srcId="{7E6A6BDA-CD76-6245-A629-63F91977579F}" destId="{E3F9B0F2-441C-8943-81C6-6476166CFE80}" srcOrd="1" destOrd="0" presId="urn:microsoft.com/office/officeart/2008/layout/HorizontalMultiLevelHierarchy"/>
    <dgm:cxn modelId="{A676E592-E5F0-194C-AE9D-15CAD3EFF765}" type="presParOf" srcId="{E3F9B0F2-441C-8943-81C6-6476166CFE80}" destId="{6EEF3A5D-E84A-854B-9D63-6B05D28C4FC5}" srcOrd="0" destOrd="0" presId="urn:microsoft.com/office/officeart/2008/layout/HorizontalMultiLevelHierarchy"/>
    <dgm:cxn modelId="{E8ED8858-B74F-AA45-8DD1-E51470FC9E2F}" type="presParOf" srcId="{E3F9B0F2-441C-8943-81C6-6476166CFE80}" destId="{23F3049E-3FCC-AB46-B340-3ACC2A5DC659}" srcOrd="1" destOrd="0" presId="urn:microsoft.com/office/officeart/2008/layout/HorizontalMultiLevelHierarchy"/>
    <dgm:cxn modelId="{FDC898F3-D52D-A745-B70A-F9832E76B49C}" type="presParOf" srcId="{7E6A6BDA-CD76-6245-A629-63F91977579F}" destId="{935B4AA1-2594-044E-A368-9D8B159EA907}" srcOrd="2" destOrd="0" presId="urn:microsoft.com/office/officeart/2008/layout/HorizontalMultiLevelHierarchy"/>
    <dgm:cxn modelId="{E55EFDC1-65CC-474C-AD1E-D8978F98FB1A}" type="presParOf" srcId="{935B4AA1-2594-044E-A368-9D8B159EA907}" destId="{1BB70D92-C69F-1945-9964-3A952CA052B7}" srcOrd="0" destOrd="0" presId="urn:microsoft.com/office/officeart/2008/layout/HorizontalMultiLevelHierarchy"/>
    <dgm:cxn modelId="{12565023-FF03-784C-A4E7-18292AE4DF27}" type="presParOf" srcId="{7E6A6BDA-CD76-6245-A629-63F91977579F}" destId="{662FA5E5-97E2-1944-80A1-32E4539D7BCC}" srcOrd="3" destOrd="0" presId="urn:microsoft.com/office/officeart/2008/layout/HorizontalMultiLevelHierarchy"/>
    <dgm:cxn modelId="{A98ACA28-EDDF-4049-B870-288AEBE7D9D6}" type="presParOf" srcId="{662FA5E5-97E2-1944-80A1-32E4539D7BCC}" destId="{E8E030DE-A5AC-F04F-97C2-1B05C6EBB91F}" srcOrd="0" destOrd="0" presId="urn:microsoft.com/office/officeart/2008/layout/HorizontalMultiLevelHierarchy"/>
    <dgm:cxn modelId="{EBA6F7B3-43FD-A74B-B41A-3CE65C77582E}" type="presParOf" srcId="{662FA5E5-97E2-1944-80A1-32E4539D7BCC}" destId="{68917824-0045-6E4B-B710-F8201BB4855E}" srcOrd="1" destOrd="0" presId="urn:microsoft.com/office/officeart/2008/layout/HorizontalMultiLevelHierarchy"/>
    <dgm:cxn modelId="{C81BAF5C-94B5-A24A-8C79-FC4C19CE194D}" type="presParOf" srcId="{8B147AC4-8DCF-3A43-997B-9478E919D2E3}" destId="{5A9AD90F-CD3A-8442-9DA2-63D02773F0C4}" srcOrd="2" destOrd="0" presId="urn:microsoft.com/office/officeart/2008/layout/HorizontalMultiLevelHierarchy"/>
    <dgm:cxn modelId="{AFA934D9-FFAC-204C-9A4E-E98A19CD2A4E}" type="presParOf" srcId="{5A9AD90F-CD3A-8442-9DA2-63D02773F0C4}" destId="{7C3ADF87-A83F-BC4F-90B8-09632011345C}" srcOrd="0" destOrd="0" presId="urn:microsoft.com/office/officeart/2008/layout/HorizontalMultiLevelHierarchy"/>
    <dgm:cxn modelId="{DA353BA9-1520-2244-9AD7-276CC14BF988}" type="presParOf" srcId="{8B147AC4-8DCF-3A43-997B-9478E919D2E3}" destId="{46EB32E5-B5D7-D140-97E9-8DF10CAA5EE1}" srcOrd="3" destOrd="0" presId="urn:microsoft.com/office/officeart/2008/layout/HorizontalMultiLevelHierarchy"/>
    <dgm:cxn modelId="{D6464D7A-4ADD-B748-91C5-C270D006B8D1}" type="presParOf" srcId="{46EB32E5-B5D7-D140-97E9-8DF10CAA5EE1}" destId="{296A3B75-D17F-F94F-A8EC-DB40003778B5}" srcOrd="0" destOrd="0" presId="urn:microsoft.com/office/officeart/2008/layout/HorizontalMultiLevelHierarchy"/>
    <dgm:cxn modelId="{73619AF6-67BD-F141-9E9C-D4515DDFF883}" type="presParOf" srcId="{46EB32E5-B5D7-D140-97E9-8DF10CAA5EE1}" destId="{6E2D695B-AE9B-8B44-826A-6365B9E7C064}" srcOrd="1" destOrd="0" presId="urn:microsoft.com/office/officeart/2008/layout/HorizontalMultiLevelHierarchy"/>
    <dgm:cxn modelId="{5740721F-80D9-EF4A-A6C0-BC809778C150}" type="presParOf" srcId="{6E2D695B-AE9B-8B44-826A-6365B9E7C064}" destId="{77D38697-D7A5-FB4B-8908-C32320B5CA2E}" srcOrd="0" destOrd="0" presId="urn:microsoft.com/office/officeart/2008/layout/HorizontalMultiLevelHierarchy"/>
    <dgm:cxn modelId="{A824158B-DB24-3142-BFD0-9405C56F770B}" type="presParOf" srcId="{77D38697-D7A5-FB4B-8908-C32320B5CA2E}" destId="{6E677599-144C-984E-B2EF-C1A3A775D93E}" srcOrd="0" destOrd="0" presId="urn:microsoft.com/office/officeart/2008/layout/HorizontalMultiLevelHierarchy"/>
    <dgm:cxn modelId="{C9013C3B-309B-7041-8A3A-659ABC5DB933}" type="presParOf" srcId="{6E2D695B-AE9B-8B44-826A-6365B9E7C064}" destId="{BF45DB28-8ABA-D345-82DE-D15FF8FD5452}" srcOrd="1" destOrd="0" presId="urn:microsoft.com/office/officeart/2008/layout/HorizontalMultiLevelHierarchy"/>
    <dgm:cxn modelId="{23FB55AE-2931-7C43-80C3-0E0C4DF5F1F0}" type="presParOf" srcId="{BF45DB28-8ABA-D345-82DE-D15FF8FD5452}" destId="{DE457DA2-3071-F741-9075-CA0FE22AB6ED}" srcOrd="0" destOrd="0" presId="urn:microsoft.com/office/officeart/2008/layout/HorizontalMultiLevelHierarchy"/>
    <dgm:cxn modelId="{6C5CC09B-8B8B-6446-8D6D-E28A5B317744}" type="presParOf" srcId="{BF45DB28-8ABA-D345-82DE-D15FF8FD5452}" destId="{29BADA66-4EC4-A34B-86C9-45CCDC53D474}" srcOrd="1" destOrd="0" presId="urn:microsoft.com/office/officeart/2008/layout/HorizontalMultiLevelHierarchy"/>
    <dgm:cxn modelId="{B816BC06-F3DA-7542-86F4-E3F9CD419BAD}" type="presParOf" srcId="{6E2D695B-AE9B-8B44-826A-6365B9E7C064}" destId="{589A138F-8145-7248-B513-1A8EF75B2A2E}" srcOrd="2" destOrd="0" presId="urn:microsoft.com/office/officeart/2008/layout/HorizontalMultiLevelHierarchy"/>
    <dgm:cxn modelId="{6FEB533D-D171-B84C-93A4-BE7DB645CB61}" type="presParOf" srcId="{589A138F-8145-7248-B513-1A8EF75B2A2E}" destId="{2FD1429C-1BD6-C94C-B852-8AC3F96B83CE}" srcOrd="0" destOrd="0" presId="urn:microsoft.com/office/officeart/2008/layout/HorizontalMultiLevelHierarchy"/>
    <dgm:cxn modelId="{03988D13-4941-1049-AD34-23472A31BE3D}" type="presParOf" srcId="{6E2D695B-AE9B-8B44-826A-6365B9E7C064}" destId="{44EC14E4-D49F-D14C-BE50-A6622EC9552B}" srcOrd="3" destOrd="0" presId="urn:microsoft.com/office/officeart/2008/layout/HorizontalMultiLevelHierarchy"/>
    <dgm:cxn modelId="{390D7C57-386C-9245-9202-B824ED405EF6}" type="presParOf" srcId="{44EC14E4-D49F-D14C-BE50-A6622EC9552B}" destId="{359F9338-3E2B-194D-A554-901B858772DD}" srcOrd="0" destOrd="0" presId="urn:microsoft.com/office/officeart/2008/layout/HorizontalMultiLevelHierarchy"/>
    <dgm:cxn modelId="{D766D61A-FC17-8E42-9D15-4A366EB1E1F1}" type="presParOf" srcId="{44EC14E4-D49F-D14C-BE50-A6622EC9552B}" destId="{DC9E64CD-B8D2-804C-9D78-51A15A5C4B77}" srcOrd="1" destOrd="0" presId="urn:microsoft.com/office/officeart/2008/layout/HorizontalMultiLevelHierarchy"/>
    <dgm:cxn modelId="{F79FF35A-25EF-F44A-B07E-77194ECF436E}" type="presParOf" srcId="{9FF7F20E-4DBC-EB48-9D79-1A96CC340AF1}" destId="{3EFE5D2C-377A-BD44-8D3B-4B92C1BA439E}" srcOrd="2" destOrd="0" presId="urn:microsoft.com/office/officeart/2008/layout/HorizontalMultiLevelHierarchy"/>
    <dgm:cxn modelId="{261C7780-38F9-9848-A9B1-44FC2FA7DAFE}" type="presParOf" srcId="{3EFE5D2C-377A-BD44-8D3B-4B92C1BA439E}" destId="{608E6D80-1D6F-1648-A15F-3F5880C955D5}" srcOrd="0" destOrd="0" presId="urn:microsoft.com/office/officeart/2008/layout/HorizontalMultiLevelHierarchy"/>
    <dgm:cxn modelId="{40FD924B-3B48-3744-A714-21B77DFBF5BB}" type="presParOf" srcId="{9FF7F20E-4DBC-EB48-9D79-1A96CC340AF1}" destId="{5B103629-70D4-604D-B2F9-EB0E02F27462}" srcOrd="3" destOrd="0" presId="urn:microsoft.com/office/officeart/2008/layout/HorizontalMultiLevelHierarchy"/>
    <dgm:cxn modelId="{2BC4E1D2-16D6-8949-8D89-FEDC93B8EB9A}" type="presParOf" srcId="{5B103629-70D4-604D-B2F9-EB0E02F27462}" destId="{42662F65-8A1A-DE4E-853B-D51EDA0E97EC}" srcOrd="0" destOrd="0" presId="urn:microsoft.com/office/officeart/2008/layout/HorizontalMultiLevelHierarchy"/>
    <dgm:cxn modelId="{FF013D2E-95C0-3A45-8CE4-5643C0AB7297}" type="presParOf" srcId="{5B103629-70D4-604D-B2F9-EB0E02F27462}" destId="{30934AF3-33E0-284A-94BF-64BD2615895C}" srcOrd="1" destOrd="0" presId="urn:microsoft.com/office/officeart/2008/layout/HorizontalMultiLevelHierarchy"/>
    <dgm:cxn modelId="{7E1F5D22-347E-7E4B-969D-1D982E0A2156}" type="presParOf" srcId="{30934AF3-33E0-284A-94BF-64BD2615895C}" destId="{FC7BCC22-6A3B-F64B-8B9F-4F8F677B326F}" srcOrd="0" destOrd="0" presId="urn:microsoft.com/office/officeart/2008/layout/HorizontalMultiLevelHierarchy"/>
    <dgm:cxn modelId="{CA83D805-8083-8B47-8009-83D57BE7B713}" type="presParOf" srcId="{FC7BCC22-6A3B-F64B-8B9F-4F8F677B326F}" destId="{95A28FC3-16DD-6F4A-A7F8-F4BF936A6CA7}" srcOrd="0" destOrd="0" presId="urn:microsoft.com/office/officeart/2008/layout/HorizontalMultiLevelHierarchy"/>
    <dgm:cxn modelId="{2FDCB638-E473-CA41-9763-BE96F3F17DAC}" type="presParOf" srcId="{30934AF3-33E0-284A-94BF-64BD2615895C}" destId="{1A70F058-0C1D-0A43-893E-98D580176E80}" srcOrd="1" destOrd="0" presId="urn:microsoft.com/office/officeart/2008/layout/HorizontalMultiLevelHierarchy"/>
    <dgm:cxn modelId="{043CEEE2-0BD1-044A-B08E-113D50FA7B11}" type="presParOf" srcId="{1A70F058-0C1D-0A43-893E-98D580176E80}" destId="{96F65B3A-E2B8-904A-8883-0BD76B6F72AD}" srcOrd="0" destOrd="0" presId="urn:microsoft.com/office/officeart/2008/layout/HorizontalMultiLevelHierarchy"/>
    <dgm:cxn modelId="{CC5D0A90-ED97-554F-881E-B37F1E4023FD}" type="presParOf" srcId="{1A70F058-0C1D-0A43-893E-98D580176E80}" destId="{507E73A3-B4BA-8746-A014-367C95167D1F}" srcOrd="1" destOrd="0" presId="urn:microsoft.com/office/officeart/2008/layout/HorizontalMultiLevelHierarchy"/>
    <dgm:cxn modelId="{06588319-77CF-CF44-BB6C-2150C56A2451}" type="presParOf" srcId="{30934AF3-33E0-284A-94BF-64BD2615895C}" destId="{FA140C32-6262-3B4F-A174-9BF2E05B6DC5}" srcOrd="2" destOrd="0" presId="urn:microsoft.com/office/officeart/2008/layout/HorizontalMultiLevelHierarchy"/>
    <dgm:cxn modelId="{50417D00-1ADE-F645-B4E6-E2076659231D}" type="presParOf" srcId="{FA140C32-6262-3B4F-A174-9BF2E05B6DC5}" destId="{F0CCA9FD-B67B-384D-BB95-C5A4F5C6E90C}" srcOrd="0" destOrd="0" presId="urn:microsoft.com/office/officeart/2008/layout/HorizontalMultiLevelHierarchy"/>
    <dgm:cxn modelId="{CFE6C348-8C5E-4148-92BA-D6044A6145E3}" type="presParOf" srcId="{30934AF3-33E0-284A-94BF-64BD2615895C}" destId="{489B1F38-1C99-3C4A-AFC2-935DB150464A}" srcOrd="3" destOrd="0" presId="urn:microsoft.com/office/officeart/2008/layout/HorizontalMultiLevelHierarchy"/>
    <dgm:cxn modelId="{F9663B55-81A0-B44E-A11C-4E2A9D712CCE}" type="presParOf" srcId="{489B1F38-1C99-3C4A-AFC2-935DB150464A}" destId="{55D49D3A-08D3-B84E-8E48-505C9344A40B}" srcOrd="0" destOrd="0" presId="urn:microsoft.com/office/officeart/2008/layout/HorizontalMultiLevelHierarchy"/>
    <dgm:cxn modelId="{AAC845A7-C48F-D94A-8DC3-DDA1CA053E75}" type="presParOf" srcId="{489B1F38-1C99-3C4A-AFC2-935DB150464A}" destId="{66A67CA4-6EF5-A843-91B1-A07990CF3B54}" srcOrd="1" destOrd="0" presId="urn:microsoft.com/office/officeart/2008/layout/HorizontalMultiLevelHierarchy"/>
    <dgm:cxn modelId="{CFE6BF17-56AE-C249-99D9-FFF6E02E4078}" type="presParOf" srcId="{30934AF3-33E0-284A-94BF-64BD2615895C}" destId="{3FE9ED51-1184-4C40-A194-2370E22D213D}" srcOrd="4" destOrd="0" presId="urn:microsoft.com/office/officeart/2008/layout/HorizontalMultiLevelHierarchy"/>
    <dgm:cxn modelId="{85F8F03F-958A-AA44-9511-2AD907AE71F9}" type="presParOf" srcId="{3FE9ED51-1184-4C40-A194-2370E22D213D}" destId="{01F35640-2B0A-3B45-A7CF-4CE8DEAD8BA2}" srcOrd="0" destOrd="0" presId="urn:microsoft.com/office/officeart/2008/layout/HorizontalMultiLevelHierarchy"/>
    <dgm:cxn modelId="{09BAD85D-F180-A14A-8196-CD0D2C5B1E81}" type="presParOf" srcId="{30934AF3-33E0-284A-94BF-64BD2615895C}" destId="{7FE8C7FF-5175-DC4F-9944-58517C4A1CDD}" srcOrd="5" destOrd="0" presId="urn:microsoft.com/office/officeart/2008/layout/HorizontalMultiLevelHierarchy"/>
    <dgm:cxn modelId="{659467BC-A259-AF49-8921-2D05DCE148FB}" type="presParOf" srcId="{7FE8C7FF-5175-DC4F-9944-58517C4A1CDD}" destId="{5D3B07EB-E4DF-BF49-826B-BE4EBA5562A3}" srcOrd="0" destOrd="0" presId="urn:microsoft.com/office/officeart/2008/layout/HorizontalMultiLevelHierarchy"/>
    <dgm:cxn modelId="{467F3142-6AC3-B946-8C1C-D9E3D24407F1}" type="presParOf" srcId="{7FE8C7FF-5175-DC4F-9944-58517C4A1CDD}" destId="{15150F7C-6499-E543-9DC9-3878134D1E93}" srcOrd="1" destOrd="0" presId="urn:microsoft.com/office/officeart/2008/layout/HorizontalMultiLevelHierarchy"/>
    <dgm:cxn modelId="{50EA2053-3E1F-7740-B025-AC850462BFF6}" type="presParOf" srcId="{9FF7F20E-4DBC-EB48-9D79-1A96CC340AF1}" destId="{26C46F27-1C69-E946-A6ED-237CE8F6D278}" srcOrd="4" destOrd="0" presId="urn:microsoft.com/office/officeart/2008/layout/HorizontalMultiLevelHierarchy"/>
    <dgm:cxn modelId="{E79A4C1A-D277-034A-9AE2-643D28D1E282}" type="presParOf" srcId="{26C46F27-1C69-E946-A6ED-237CE8F6D278}" destId="{2E477623-003B-CA48-8F99-D8206E5B9620}" srcOrd="0" destOrd="0" presId="urn:microsoft.com/office/officeart/2008/layout/HorizontalMultiLevelHierarchy"/>
    <dgm:cxn modelId="{B8A72DC8-2551-9A40-A101-FE06E581A504}" type="presParOf" srcId="{9FF7F20E-4DBC-EB48-9D79-1A96CC340AF1}" destId="{943DAC99-84C0-5849-8624-936883485C54}" srcOrd="5" destOrd="0" presId="urn:microsoft.com/office/officeart/2008/layout/HorizontalMultiLevelHierarchy"/>
    <dgm:cxn modelId="{8833942E-52AA-6B4C-9A44-03EDFC3C54EC}" type="presParOf" srcId="{943DAC99-84C0-5849-8624-936883485C54}" destId="{A81D2CF2-8F6D-5045-9EE5-146F6C4100D3}" srcOrd="0" destOrd="0" presId="urn:microsoft.com/office/officeart/2008/layout/HorizontalMultiLevelHierarchy"/>
    <dgm:cxn modelId="{69EDE303-1BA9-534C-84E9-EE53BF1DD15C}" type="presParOf" srcId="{943DAC99-84C0-5849-8624-936883485C54}" destId="{C70C143A-22DD-FF45-B4B1-D56675B06C33}" srcOrd="1" destOrd="0" presId="urn:microsoft.com/office/officeart/2008/layout/HorizontalMultiLevelHierarchy"/>
    <dgm:cxn modelId="{EDCD22D8-2DDB-974B-B841-3D956A3BFFD9}" type="presParOf" srcId="{C70C143A-22DD-FF45-B4B1-D56675B06C33}" destId="{8CAB5C92-49A8-C848-BABE-382D278EE93C}" srcOrd="0" destOrd="0" presId="urn:microsoft.com/office/officeart/2008/layout/HorizontalMultiLevelHierarchy"/>
    <dgm:cxn modelId="{BF564DC6-6E0F-1643-8ADA-EE1A252F6082}" type="presParOf" srcId="{8CAB5C92-49A8-C848-BABE-382D278EE93C}" destId="{69A81AF1-EE9A-1042-806A-28F162FC4D29}" srcOrd="0" destOrd="0" presId="urn:microsoft.com/office/officeart/2008/layout/HorizontalMultiLevelHierarchy"/>
    <dgm:cxn modelId="{5A652A81-2B11-0C4D-8C78-BEF31D2DFB07}" type="presParOf" srcId="{C70C143A-22DD-FF45-B4B1-D56675B06C33}" destId="{045A8AC8-3A43-644A-B91A-EF149E4AAAB7}" srcOrd="1" destOrd="0" presId="urn:microsoft.com/office/officeart/2008/layout/HorizontalMultiLevelHierarchy"/>
    <dgm:cxn modelId="{2180C79F-E973-C34F-B229-D22CB31E9741}" type="presParOf" srcId="{045A8AC8-3A43-644A-B91A-EF149E4AAAB7}" destId="{7F406A96-480C-AA4A-B06B-CE3143FBF491}" srcOrd="0" destOrd="0" presId="urn:microsoft.com/office/officeart/2008/layout/HorizontalMultiLevelHierarchy"/>
    <dgm:cxn modelId="{5A497C44-50D9-E648-98EE-4E9DE4E4144B}" type="presParOf" srcId="{045A8AC8-3A43-644A-B91A-EF149E4AAAB7}" destId="{97BE3213-FF70-6847-BE54-C9D9C2700583}" srcOrd="1" destOrd="0" presId="urn:microsoft.com/office/officeart/2008/layout/HorizontalMultiLevelHierarchy"/>
    <dgm:cxn modelId="{91EFA3F6-6087-0642-BB6C-09A6694836D6}" type="presParOf" srcId="{C70C143A-22DD-FF45-B4B1-D56675B06C33}" destId="{AB1A16A1-51F5-E843-BEA9-058AEE4F9296}" srcOrd="2" destOrd="0" presId="urn:microsoft.com/office/officeart/2008/layout/HorizontalMultiLevelHierarchy"/>
    <dgm:cxn modelId="{00CE5D35-55AB-0B4F-8DD0-3D8C0E3D4062}" type="presParOf" srcId="{AB1A16A1-51F5-E843-BEA9-058AEE4F9296}" destId="{A761C4BD-4202-9A49-BC5D-6EF785501814}" srcOrd="0" destOrd="0" presId="urn:microsoft.com/office/officeart/2008/layout/HorizontalMultiLevelHierarchy"/>
    <dgm:cxn modelId="{6D6434F9-50CC-A24A-8A95-752CEC57D610}" type="presParOf" srcId="{C70C143A-22DD-FF45-B4B1-D56675B06C33}" destId="{DA0B7ADC-A5B6-9941-8452-2F4A1AB9058C}" srcOrd="3" destOrd="0" presId="urn:microsoft.com/office/officeart/2008/layout/HorizontalMultiLevelHierarchy"/>
    <dgm:cxn modelId="{21F86672-E805-9D49-80FB-AA09F2CA09C7}" type="presParOf" srcId="{DA0B7ADC-A5B6-9941-8452-2F4A1AB9058C}" destId="{6BC99E23-D251-8F4A-8262-8599F1F056FA}" srcOrd="0" destOrd="0" presId="urn:microsoft.com/office/officeart/2008/layout/HorizontalMultiLevelHierarchy"/>
    <dgm:cxn modelId="{B5E9CD23-7CEC-734B-9F41-339914BBE310}" type="presParOf" srcId="{DA0B7ADC-A5B6-9941-8452-2F4A1AB9058C}" destId="{53E910A0-FE9E-0047-9839-8B395200E304}" srcOrd="1" destOrd="0" presId="urn:microsoft.com/office/officeart/2008/layout/HorizontalMultiLevelHierarchy"/>
    <dgm:cxn modelId="{FD3399BF-A31B-3548-AB40-1293E4EA6FA6}" type="presParOf" srcId="{C70C143A-22DD-FF45-B4B1-D56675B06C33}" destId="{23ADDF3C-9D63-5C41-B137-C244ED3C860E}" srcOrd="4" destOrd="0" presId="urn:microsoft.com/office/officeart/2008/layout/HorizontalMultiLevelHierarchy"/>
    <dgm:cxn modelId="{6A8BDD68-AE64-804F-A2DD-9958033A524D}" type="presParOf" srcId="{23ADDF3C-9D63-5C41-B137-C244ED3C860E}" destId="{D4EB7258-D72B-884A-93A0-3E8B38620230}" srcOrd="0" destOrd="0" presId="urn:microsoft.com/office/officeart/2008/layout/HorizontalMultiLevelHierarchy"/>
    <dgm:cxn modelId="{8F45BDEB-BBBB-5848-BA46-15A9F2570064}" type="presParOf" srcId="{C70C143A-22DD-FF45-B4B1-D56675B06C33}" destId="{9D9D0606-F354-8C4B-91D7-8D439E1DA753}" srcOrd="5" destOrd="0" presId="urn:microsoft.com/office/officeart/2008/layout/HorizontalMultiLevelHierarchy"/>
    <dgm:cxn modelId="{B2C16EF7-E30D-3149-B9A7-5B2DEB79EE02}" type="presParOf" srcId="{9D9D0606-F354-8C4B-91D7-8D439E1DA753}" destId="{2C70BD79-A339-1444-9860-AA2B04410BF0}" srcOrd="0" destOrd="0" presId="urn:microsoft.com/office/officeart/2008/layout/HorizontalMultiLevelHierarchy"/>
    <dgm:cxn modelId="{84716EFA-7230-C042-83EA-7F195813F8ED}"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2EEC7-F412-2247-9E56-8F7CDBD613E0}" type="doc">
      <dgm:prSet loTypeId="urn:microsoft.com/office/officeart/2008/layout/HorizontalMultiLevelHierarchy"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E42A82FB-D027-AA4A-9E98-D8AB332123F1}">
      <dgm:prSet phldrT="[Text]"/>
      <dgm:spPr/>
      <dgm:t>
        <a:bodyPr/>
        <a:lstStyle/>
        <a:p>
          <a:r>
            <a:rPr lang="en-US" dirty="0" smtClean="0"/>
            <a:t>Quota</a:t>
          </a:r>
          <a:endParaRPr lang="en-US" dirty="0"/>
        </a:p>
      </dgm:t>
    </dgm:pt>
    <dgm:pt modelId="{54C86094-EEA3-AB49-92FB-29DEC86B4965}" type="parTrans" cxnId="{D9A32AEB-1488-9046-ACD6-31DEF9BA41F5}">
      <dgm:prSet/>
      <dgm:spPr/>
      <dgm:t>
        <a:bodyPr/>
        <a:lstStyle/>
        <a:p>
          <a:endParaRPr lang="en-US"/>
        </a:p>
      </dgm:t>
    </dgm:pt>
    <dgm:pt modelId="{EB84F056-75EF-064C-BD6B-01E110FA5E94}" type="sibTrans" cxnId="{D9A32AEB-1488-9046-ACD6-31DEF9BA41F5}">
      <dgm:prSet/>
      <dgm:spPr/>
      <dgm:t>
        <a:bodyPr/>
        <a:lstStyle/>
        <a:p>
          <a:endParaRPr lang="en-US"/>
        </a:p>
      </dgm:t>
    </dgm:pt>
    <dgm:pt modelId="{B72CC7AB-E2D4-1840-8E7F-3BE91184A6CE}">
      <dgm:prSet phldrT="[Text]"/>
      <dgm:spPr/>
      <dgm:t>
        <a:bodyPr/>
        <a:lstStyle/>
        <a:p>
          <a:r>
            <a:rPr lang="en-US" dirty="0" smtClean="0"/>
            <a:t>Memory</a:t>
          </a:r>
          <a:endParaRPr lang="en-US" dirty="0"/>
        </a:p>
      </dgm:t>
    </dgm:pt>
    <dgm:pt modelId="{37805970-A13E-1D4D-9339-107CC53898AE}" type="parTrans" cxnId="{3E9969A8-6625-624C-9B94-C60D12C2EB30}">
      <dgm:prSet/>
      <dgm:spPr/>
      <dgm:t>
        <a:bodyPr/>
        <a:lstStyle/>
        <a:p>
          <a:endParaRPr lang="en-US"/>
        </a:p>
      </dgm:t>
    </dgm:pt>
    <dgm:pt modelId="{3E4E58B8-A69B-1C4A-9544-63EA5682E427}" type="sibTrans" cxnId="{3E9969A8-6625-624C-9B94-C60D12C2EB30}">
      <dgm:prSet/>
      <dgm:spPr/>
      <dgm:t>
        <a:bodyPr/>
        <a:lstStyle/>
        <a:p>
          <a:endParaRPr lang="en-US"/>
        </a:p>
      </dgm:t>
    </dgm:pt>
    <dgm:pt modelId="{4B1A0D87-B196-5D43-8B51-438247A89FE3}">
      <dgm:prSet phldrT="[Text]"/>
      <dgm:spPr/>
      <dgm:t>
        <a:bodyPr/>
        <a:lstStyle/>
        <a:p>
          <a:r>
            <a:rPr lang="en-US" dirty="0" smtClean="0"/>
            <a:t>Routes</a:t>
          </a:r>
          <a:endParaRPr lang="en-US" dirty="0"/>
        </a:p>
      </dgm:t>
    </dgm:pt>
    <dgm:pt modelId="{83EFC7CF-A544-4548-8783-822076E383B1}" type="parTrans" cxnId="{5DDE7C4A-685E-D241-98A2-31B429281AE2}">
      <dgm:prSet/>
      <dgm:spPr/>
      <dgm:t>
        <a:bodyPr/>
        <a:lstStyle/>
        <a:p>
          <a:endParaRPr lang="en-US"/>
        </a:p>
      </dgm:t>
    </dgm:pt>
    <dgm:pt modelId="{DD1FC18A-217A-9044-AC61-E70002FD4085}" type="sibTrans" cxnId="{5DDE7C4A-685E-D241-98A2-31B429281AE2}">
      <dgm:prSet/>
      <dgm:spPr/>
      <dgm:t>
        <a:bodyPr/>
        <a:lstStyle/>
        <a:p>
          <a:endParaRPr lang="en-US"/>
        </a:p>
      </dgm:t>
    </dgm:pt>
    <dgm:pt modelId="{D1A1FC10-5DBA-E442-A740-B71DF51AF5C2}">
      <dgm:prSet phldrT="[Text]"/>
      <dgm:spPr/>
      <dgm:t>
        <a:bodyPr/>
        <a:lstStyle/>
        <a:p>
          <a:r>
            <a:rPr lang="en-US" dirty="0" smtClean="0"/>
            <a:t>Users</a:t>
          </a:r>
          <a:endParaRPr lang="en-US" dirty="0"/>
        </a:p>
      </dgm:t>
    </dgm:pt>
    <dgm:pt modelId="{00DEB1CD-46DD-9541-8B0C-6C3907F28C1F}" type="parTrans" cxnId="{D6849EB2-F803-2E4E-9A97-459F66A3DBF3}">
      <dgm:prSet/>
      <dgm:spPr/>
      <dgm:t>
        <a:bodyPr/>
        <a:lstStyle/>
        <a:p>
          <a:endParaRPr lang="en-US"/>
        </a:p>
      </dgm:t>
    </dgm:pt>
    <dgm:pt modelId="{4F59AD4D-45A4-9F44-92EE-757A9A8A0D76}" type="sibTrans" cxnId="{D6849EB2-F803-2E4E-9A97-459F66A3DBF3}">
      <dgm:prSet/>
      <dgm:spPr/>
      <dgm:t>
        <a:bodyPr/>
        <a:lstStyle/>
        <a:p>
          <a:endParaRPr lang="en-US"/>
        </a:p>
      </dgm:t>
    </dgm:pt>
    <dgm:pt modelId="{62299E06-5977-F54B-9485-D543CD73D223}">
      <dgm:prSet phldrT="[Text]"/>
      <dgm:spPr/>
      <dgm:t>
        <a:bodyPr/>
        <a:lstStyle/>
        <a:p>
          <a:r>
            <a:rPr lang="en-US" dirty="0" smtClean="0"/>
            <a:t>Art</a:t>
          </a:r>
          <a:endParaRPr lang="en-US" dirty="0"/>
        </a:p>
      </dgm:t>
    </dgm:pt>
    <dgm:pt modelId="{253964B7-FE9A-944D-A2B7-441358E6E1FC}" type="parTrans" cxnId="{55A24EC3-CB09-964C-A7C5-494D2568A349}">
      <dgm:prSet/>
      <dgm:spPr/>
      <dgm:t>
        <a:bodyPr/>
        <a:lstStyle/>
        <a:p>
          <a:endParaRPr lang="en-US"/>
        </a:p>
      </dgm:t>
    </dgm:pt>
    <dgm:pt modelId="{A37ACA01-9487-B540-B764-A2EC48AC4085}" type="sibTrans" cxnId="{55A24EC3-CB09-964C-A7C5-494D2568A349}">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91540C90-F3D4-5C49-A88D-7C7AFA56AB02}">
      <dgm:prSet phldrT="[Text]"/>
      <dgm:spPr/>
      <dgm:t>
        <a:bodyPr/>
        <a:lstStyle/>
        <a:p>
          <a:r>
            <a:rPr lang="en-US" dirty="0" smtClean="0"/>
            <a:t>Steve</a:t>
          </a:r>
          <a:endParaRPr lang="en-US" dirty="0"/>
        </a:p>
      </dgm:t>
    </dgm:pt>
    <dgm:pt modelId="{E087819B-10D5-FA4E-A711-D0920499B5FC}" type="parTrans" cxnId="{63B3CC80-5529-E340-98BB-32420B7C0062}">
      <dgm:prSet/>
      <dgm:spPr/>
      <dgm:t>
        <a:bodyPr/>
        <a:lstStyle/>
        <a:p>
          <a:endParaRPr lang="en-US"/>
        </a:p>
      </dgm:t>
    </dgm:pt>
    <dgm:pt modelId="{600B3FCB-4708-514F-AF0C-C33FABB21A2F}" type="sibTrans" cxnId="{63B3CC80-5529-E340-98BB-32420B7C0062}">
      <dgm:prSet/>
      <dgm:spPr/>
      <dgm:t>
        <a:bodyPr/>
        <a:lstStyle/>
        <a:p>
          <a:endParaRPr lang="en-US"/>
        </a:p>
      </dgm:t>
    </dgm:pt>
    <dgm:pt modelId="{168A6D25-9798-5649-8815-854FD207510D}">
      <dgm:prSet phldrT="[Text]"/>
      <dgm:spPr/>
      <dgm:t>
        <a:bodyPr/>
        <a:lstStyle/>
        <a:p>
          <a:r>
            <a:rPr lang="en-US" dirty="0" smtClean="0"/>
            <a:t>Chris</a:t>
          </a:r>
          <a:endParaRPr lang="en-US" dirty="0"/>
        </a:p>
      </dgm:t>
    </dgm:pt>
    <dgm:pt modelId="{B294BDEA-F703-3348-9C17-7AE338A06E38}" type="parTrans" cxnId="{47391F31-7657-4C48-9F15-A6736EAF1457}">
      <dgm:prSet/>
      <dgm:spPr/>
      <dgm:t>
        <a:bodyPr/>
        <a:lstStyle/>
        <a:p>
          <a:endParaRPr lang="en-US"/>
        </a:p>
      </dgm:t>
    </dgm:pt>
    <dgm:pt modelId="{B9CFF814-1AAC-BF46-9C30-2B8E19FA10D0}" type="sibTrans" cxnId="{47391F31-7657-4C48-9F15-A6736EAF1457}">
      <dgm:prSet/>
      <dgm:spPr/>
      <dgm:t>
        <a:bodyPr/>
        <a:lstStyle/>
        <a:p>
          <a:endParaRPr lang="en-US"/>
        </a:p>
      </dgm:t>
    </dgm:pt>
    <dgm:pt modelId="{500ECAB9-C3A4-3448-AE89-482B780C63F0}">
      <dgm:prSet phldrT="[Text]"/>
      <dgm:spPr/>
      <dgm:t>
        <a:bodyPr/>
        <a:lstStyle/>
        <a:p>
          <a:r>
            <a:rPr lang="en-US" dirty="0" smtClean="0"/>
            <a:t>Services</a:t>
          </a:r>
          <a:endParaRPr lang="en-US" dirty="0"/>
        </a:p>
      </dgm:t>
    </dgm:pt>
    <dgm:pt modelId="{FE8544A4-C59B-A540-8B46-66C32A936F57}" type="parTrans" cxnId="{4CAF295D-F769-0948-891F-DECCF36DE739}">
      <dgm:prSet/>
      <dgm:spPr/>
      <dgm:t>
        <a:bodyPr/>
        <a:lstStyle/>
        <a:p>
          <a:endParaRPr lang="en-US"/>
        </a:p>
      </dgm:t>
    </dgm:pt>
    <dgm:pt modelId="{F40B1881-C6D8-9C44-A297-FA76D6B21C9B}" type="sibTrans" cxnId="{4CAF295D-F769-0948-891F-DECCF36DE739}">
      <dgm:prSet/>
      <dgm:spPr/>
      <dgm:t>
        <a:bodyPr/>
        <a:lstStyle/>
        <a:p>
          <a:endParaRPr lang="en-US"/>
        </a:p>
      </dgm:t>
    </dgm:pt>
    <dgm:pt modelId="{1761D7E8-BF92-9947-BC31-6178EF2F915F}" type="pres">
      <dgm:prSet presAssocID="{54C2EEC7-F412-2247-9E56-8F7CDBD613E0}" presName="Name0" presStyleCnt="0">
        <dgm:presLayoutVars>
          <dgm:chPref val="1"/>
          <dgm:dir/>
          <dgm:animOne val="branch"/>
          <dgm:animLvl val="lvl"/>
          <dgm:resizeHandles val="exact"/>
        </dgm:presLayoutVars>
      </dgm:prSet>
      <dgm:spPr/>
      <dgm:t>
        <a:bodyPr/>
        <a:lstStyle/>
        <a:p>
          <a:endParaRPr lang="en-US"/>
        </a:p>
      </dgm:t>
    </dgm:pt>
    <dgm:pt modelId="{791A3436-B15B-1942-94BD-1FCED1EE97A3}" type="pres">
      <dgm:prSet presAssocID="{55E51843-42A0-5541-BC92-47818A0B5844}" presName="root1" presStyleCnt="0"/>
      <dgm:spPr/>
    </dgm:pt>
    <dgm:pt modelId="{3DB82ED3-5E6E-354D-8788-1CDA70F92F93}" type="pres">
      <dgm:prSet presAssocID="{55E51843-42A0-5541-BC92-47818A0B5844}" presName="LevelOneTextNode" presStyleLbl="node0" presStyleIdx="0" presStyleCnt="1">
        <dgm:presLayoutVars>
          <dgm:chPref val="3"/>
        </dgm:presLayoutVars>
      </dgm:prSet>
      <dgm:spPr/>
      <dgm:t>
        <a:bodyPr/>
        <a:lstStyle/>
        <a:p>
          <a:endParaRPr lang="en-US"/>
        </a:p>
      </dgm:t>
    </dgm:pt>
    <dgm:pt modelId="{9FF7F20E-4DBC-EB48-9D79-1A96CC340AF1}" type="pres">
      <dgm:prSet presAssocID="{55E51843-42A0-5541-BC92-47818A0B5844}" presName="level2hierChild" presStyleCnt="0"/>
      <dgm:spPr/>
    </dgm:pt>
    <dgm:pt modelId="{462D8255-4238-6D41-AB3A-1DD8C29B584E}" type="pres">
      <dgm:prSet presAssocID="{983AA7E7-4ECF-AD4D-A06D-A51882227EAE}" presName="conn2-1" presStyleLbl="parChTrans1D2" presStyleIdx="0" presStyleCnt="3"/>
      <dgm:spPr/>
      <dgm:t>
        <a:bodyPr/>
        <a:lstStyle/>
        <a:p>
          <a:endParaRPr lang="en-US"/>
        </a:p>
      </dgm:t>
    </dgm:pt>
    <dgm:pt modelId="{AC784896-3416-5D45-9DEB-DD398157B46A}" type="pres">
      <dgm:prSet presAssocID="{983AA7E7-4ECF-AD4D-A06D-A51882227EAE}" presName="connTx" presStyleLbl="parChTrans1D2" presStyleIdx="0" presStyleCnt="3"/>
      <dgm:spPr/>
      <dgm:t>
        <a:bodyPr/>
        <a:lstStyle/>
        <a:p>
          <a:endParaRPr lang="en-US"/>
        </a:p>
      </dgm:t>
    </dgm:pt>
    <dgm:pt modelId="{22588BDA-C22A-4A41-90DB-E944B487FB44}" type="pres">
      <dgm:prSet presAssocID="{1CE5580B-1A3B-0943-AA0B-77716780C963}" presName="root2" presStyleCnt="0"/>
      <dgm:spPr/>
    </dgm:pt>
    <dgm:pt modelId="{C5918B9C-7372-0349-A740-A5C2152D0402}" type="pres">
      <dgm:prSet presAssocID="{1CE5580B-1A3B-0943-AA0B-77716780C963}" presName="LevelTwoTextNode" presStyleLbl="node2" presStyleIdx="0" presStyleCnt="3">
        <dgm:presLayoutVars>
          <dgm:chPref val="3"/>
        </dgm:presLayoutVars>
      </dgm:prSet>
      <dgm:spPr/>
      <dgm:t>
        <a:bodyPr/>
        <a:lstStyle/>
        <a:p>
          <a:endParaRPr lang="en-US"/>
        </a:p>
      </dgm:t>
    </dgm:pt>
    <dgm:pt modelId="{8B147AC4-8DCF-3A43-997B-9478E919D2E3}" type="pres">
      <dgm:prSet presAssocID="{1CE5580B-1A3B-0943-AA0B-77716780C963}" presName="level3hierChild" presStyleCnt="0"/>
      <dgm:spPr/>
    </dgm:pt>
    <dgm:pt modelId="{85A42470-FA55-7645-B6F3-7606E236C171}" type="pres">
      <dgm:prSet presAssocID="{797856A9-4502-A841-BD3B-197F1BE620DA}" presName="conn2-1" presStyleLbl="parChTrans1D3" presStyleIdx="0" presStyleCnt="8"/>
      <dgm:spPr/>
      <dgm:t>
        <a:bodyPr/>
        <a:lstStyle/>
        <a:p>
          <a:endParaRPr lang="en-US"/>
        </a:p>
      </dgm:t>
    </dgm:pt>
    <dgm:pt modelId="{AEC88A0E-8481-9F48-BD0C-B661D524B28E}" type="pres">
      <dgm:prSet presAssocID="{797856A9-4502-A841-BD3B-197F1BE620DA}" presName="connTx" presStyleLbl="parChTrans1D3" presStyleIdx="0" presStyleCnt="8"/>
      <dgm:spPr/>
      <dgm:t>
        <a:bodyPr/>
        <a:lstStyle/>
        <a:p>
          <a:endParaRPr lang="en-US"/>
        </a:p>
      </dgm:t>
    </dgm:pt>
    <dgm:pt modelId="{79699AEE-54B8-864F-9916-A118E7BC3575}" type="pres">
      <dgm:prSet presAssocID="{7BF5F62A-27B1-0144-B613-205D61D8C40F}" presName="root2" presStyleCnt="0"/>
      <dgm:spPr/>
    </dgm:pt>
    <dgm:pt modelId="{E5C3A63D-BF47-DE4C-84F3-987813D8D8B0}" type="pres">
      <dgm:prSet presAssocID="{7BF5F62A-27B1-0144-B613-205D61D8C40F}" presName="LevelTwoTextNode" presStyleLbl="node3" presStyleIdx="0" presStyleCnt="8">
        <dgm:presLayoutVars>
          <dgm:chPref val="3"/>
        </dgm:presLayoutVars>
      </dgm:prSet>
      <dgm:spPr/>
      <dgm:t>
        <a:bodyPr/>
        <a:lstStyle/>
        <a:p>
          <a:endParaRPr lang="en-US"/>
        </a:p>
      </dgm:t>
    </dgm:pt>
    <dgm:pt modelId="{7E6A6BDA-CD76-6245-A629-63F91977579F}" type="pres">
      <dgm:prSet presAssocID="{7BF5F62A-27B1-0144-B613-205D61D8C40F}" presName="level3hierChild" presStyleCnt="0"/>
      <dgm:spPr/>
    </dgm:pt>
    <dgm:pt modelId="{D91A0D53-7A13-324D-960D-3EA4B9EE833D}" type="pres">
      <dgm:prSet presAssocID="{0D2B443C-4EE6-F047-8495-DE77F9754873}" presName="conn2-1" presStyleLbl="parChTrans1D4" presStyleIdx="0" presStyleCnt="4"/>
      <dgm:spPr/>
      <dgm:t>
        <a:bodyPr/>
        <a:lstStyle/>
        <a:p>
          <a:endParaRPr lang="en-US"/>
        </a:p>
      </dgm:t>
    </dgm:pt>
    <dgm:pt modelId="{9FB400FC-8443-BC47-A435-7780996DB8D3}" type="pres">
      <dgm:prSet presAssocID="{0D2B443C-4EE6-F047-8495-DE77F9754873}" presName="connTx" presStyleLbl="parChTrans1D4" presStyleIdx="0" presStyleCnt="4"/>
      <dgm:spPr/>
      <dgm:t>
        <a:bodyPr/>
        <a:lstStyle/>
        <a:p>
          <a:endParaRPr lang="en-US"/>
        </a:p>
      </dgm:t>
    </dgm:pt>
    <dgm:pt modelId="{E3F9B0F2-441C-8943-81C6-6476166CFE80}" type="pres">
      <dgm:prSet presAssocID="{0BC5AE55-EBE1-8646-B9BA-4C4FAAAD13DD}" presName="root2" presStyleCnt="0"/>
      <dgm:spPr/>
    </dgm:pt>
    <dgm:pt modelId="{6EEF3A5D-E84A-854B-9D63-6B05D28C4FC5}" type="pres">
      <dgm:prSet presAssocID="{0BC5AE55-EBE1-8646-B9BA-4C4FAAAD13DD}" presName="LevelTwoTextNode" presStyleLbl="node4" presStyleIdx="0" presStyleCnt="4">
        <dgm:presLayoutVars>
          <dgm:chPref val="3"/>
        </dgm:presLayoutVars>
      </dgm:prSet>
      <dgm:spPr/>
      <dgm:t>
        <a:bodyPr/>
        <a:lstStyle/>
        <a:p>
          <a:endParaRPr lang="en-US"/>
        </a:p>
      </dgm:t>
    </dgm:pt>
    <dgm:pt modelId="{23F3049E-3FCC-AB46-B340-3ACC2A5DC659}" type="pres">
      <dgm:prSet presAssocID="{0BC5AE55-EBE1-8646-B9BA-4C4FAAAD13DD}" presName="level3hierChild" presStyleCnt="0"/>
      <dgm:spPr/>
    </dgm:pt>
    <dgm:pt modelId="{935B4AA1-2594-044E-A368-9D8B159EA907}" type="pres">
      <dgm:prSet presAssocID="{E14968A7-C2EC-AC45-9BB8-0068DB77F406}" presName="conn2-1" presStyleLbl="parChTrans1D4" presStyleIdx="1" presStyleCnt="4"/>
      <dgm:spPr/>
      <dgm:t>
        <a:bodyPr/>
        <a:lstStyle/>
        <a:p>
          <a:endParaRPr lang="en-US"/>
        </a:p>
      </dgm:t>
    </dgm:pt>
    <dgm:pt modelId="{1BB70D92-C69F-1945-9964-3A952CA052B7}" type="pres">
      <dgm:prSet presAssocID="{E14968A7-C2EC-AC45-9BB8-0068DB77F406}" presName="connTx" presStyleLbl="parChTrans1D4" presStyleIdx="1" presStyleCnt="4"/>
      <dgm:spPr/>
      <dgm:t>
        <a:bodyPr/>
        <a:lstStyle/>
        <a:p>
          <a:endParaRPr lang="en-US"/>
        </a:p>
      </dgm:t>
    </dgm:pt>
    <dgm:pt modelId="{662FA5E5-97E2-1944-80A1-32E4539D7BCC}" type="pres">
      <dgm:prSet presAssocID="{68EB9C1A-B9CF-994F-9EEE-41830DC5DD42}" presName="root2" presStyleCnt="0"/>
      <dgm:spPr/>
    </dgm:pt>
    <dgm:pt modelId="{E8E030DE-A5AC-F04F-97C2-1B05C6EBB91F}" type="pres">
      <dgm:prSet presAssocID="{68EB9C1A-B9CF-994F-9EEE-41830DC5DD42}" presName="LevelTwoTextNode" presStyleLbl="node4" presStyleIdx="1" presStyleCnt="4">
        <dgm:presLayoutVars>
          <dgm:chPref val="3"/>
        </dgm:presLayoutVars>
      </dgm:prSet>
      <dgm:spPr/>
      <dgm:t>
        <a:bodyPr/>
        <a:lstStyle/>
        <a:p>
          <a:endParaRPr lang="en-US"/>
        </a:p>
      </dgm:t>
    </dgm:pt>
    <dgm:pt modelId="{68917824-0045-6E4B-B710-F8201BB4855E}" type="pres">
      <dgm:prSet presAssocID="{68EB9C1A-B9CF-994F-9EEE-41830DC5DD42}" presName="level3hierChild" presStyleCnt="0"/>
      <dgm:spPr/>
    </dgm:pt>
    <dgm:pt modelId="{5A9AD90F-CD3A-8442-9DA2-63D02773F0C4}" type="pres">
      <dgm:prSet presAssocID="{0A865930-483F-674E-A5D6-E3E940EA9B16}" presName="conn2-1" presStyleLbl="parChTrans1D3" presStyleIdx="1" presStyleCnt="8"/>
      <dgm:spPr/>
      <dgm:t>
        <a:bodyPr/>
        <a:lstStyle/>
        <a:p>
          <a:endParaRPr lang="en-US"/>
        </a:p>
      </dgm:t>
    </dgm:pt>
    <dgm:pt modelId="{7C3ADF87-A83F-BC4F-90B8-09632011345C}" type="pres">
      <dgm:prSet presAssocID="{0A865930-483F-674E-A5D6-E3E940EA9B16}" presName="connTx" presStyleLbl="parChTrans1D3" presStyleIdx="1" presStyleCnt="8"/>
      <dgm:spPr/>
      <dgm:t>
        <a:bodyPr/>
        <a:lstStyle/>
        <a:p>
          <a:endParaRPr lang="en-US"/>
        </a:p>
      </dgm:t>
    </dgm:pt>
    <dgm:pt modelId="{46EB32E5-B5D7-D140-97E9-8DF10CAA5EE1}" type="pres">
      <dgm:prSet presAssocID="{3CE8DC8D-399B-8B48-8BCC-728378B9FFDA}" presName="root2" presStyleCnt="0"/>
      <dgm:spPr/>
    </dgm:pt>
    <dgm:pt modelId="{296A3B75-D17F-F94F-A8EC-DB40003778B5}" type="pres">
      <dgm:prSet presAssocID="{3CE8DC8D-399B-8B48-8BCC-728378B9FFDA}" presName="LevelTwoTextNode" presStyleLbl="node3" presStyleIdx="1" presStyleCnt="8">
        <dgm:presLayoutVars>
          <dgm:chPref val="3"/>
        </dgm:presLayoutVars>
      </dgm:prSet>
      <dgm:spPr/>
      <dgm:t>
        <a:bodyPr/>
        <a:lstStyle/>
        <a:p>
          <a:endParaRPr lang="en-US"/>
        </a:p>
      </dgm:t>
    </dgm:pt>
    <dgm:pt modelId="{6E2D695B-AE9B-8B44-826A-6365B9E7C064}" type="pres">
      <dgm:prSet presAssocID="{3CE8DC8D-399B-8B48-8BCC-728378B9FFDA}" presName="level3hierChild" presStyleCnt="0"/>
      <dgm:spPr/>
    </dgm:pt>
    <dgm:pt modelId="{77D38697-D7A5-FB4B-8908-C32320B5CA2E}" type="pres">
      <dgm:prSet presAssocID="{D2FBCF4F-CF5F-284E-B51A-4DEBBA237DA2}" presName="conn2-1" presStyleLbl="parChTrans1D4" presStyleIdx="2" presStyleCnt="4"/>
      <dgm:spPr/>
      <dgm:t>
        <a:bodyPr/>
        <a:lstStyle/>
        <a:p>
          <a:endParaRPr lang="en-US"/>
        </a:p>
      </dgm:t>
    </dgm:pt>
    <dgm:pt modelId="{6E677599-144C-984E-B2EF-C1A3A775D93E}" type="pres">
      <dgm:prSet presAssocID="{D2FBCF4F-CF5F-284E-B51A-4DEBBA237DA2}" presName="connTx" presStyleLbl="parChTrans1D4" presStyleIdx="2" presStyleCnt="4"/>
      <dgm:spPr/>
      <dgm:t>
        <a:bodyPr/>
        <a:lstStyle/>
        <a:p>
          <a:endParaRPr lang="en-US"/>
        </a:p>
      </dgm:t>
    </dgm:pt>
    <dgm:pt modelId="{BF45DB28-8ABA-D345-82DE-D15FF8FD5452}" type="pres">
      <dgm:prSet presAssocID="{C086B36D-9967-2748-906E-94FD8247E79E}" presName="root2" presStyleCnt="0"/>
      <dgm:spPr/>
    </dgm:pt>
    <dgm:pt modelId="{DE457DA2-3071-F741-9075-CA0FE22AB6ED}" type="pres">
      <dgm:prSet presAssocID="{C086B36D-9967-2748-906E-94FD8247E79E}" presName="LevelTwoTextNode" presStyleLbl="node4" presStyleIdx="2" presStyleCnt="4">
        <dgm:presLayoutVars>
          <dgm:chPref val="3"/>
        </dgm:presLayoutVars>
      </dgm:prSet>
      <dgm:spPr/>
      <dgm:t>
        <a:bodyPr/>
        <a:lstStyle/>
        <a:p>
          <a:endParaRPr lang="en-US"/>
        </a:p>
      </dgm:t>
    </dgm:pt>
    <dgm:pt modelId="{29BADA66-4EC4-A34B-86C9-45CCDC53D474}" type="pres">
      <dgm:prSet presAssocID="{C086B36D-9967-2748-906E-94FD8247E79E}" presName="level3hierChild" presStyleCnt="0"/>
      <dgm:spPr/>
    </dgm:pt>
    <dgm:pt modelId="{589A138F-8145-7248-B513-1A8EF75B2A2E}" type="pres">
      <dgm:prSet presAssocID="{5E6F84E8-16A1-3542-9E7D-64F6B92D219B}" presName="conn2-1" presStyleLbl="parChTrans1D4" presStyleIdx="3" presStyleCnt="4"/>
      <dgm:spPr/>
      <dgm:t>
        <a:bodyPr/>
        <a:lstStyle/>
        <a:p>
          <a:endParaRPr lang="en-US"/>
        </a:p>
      </dgm:t>
    </dgm:pt>
    <dgm:pt modelId="{2FD1429C-1BD6-C94C-B852-8AC3F96B83CE}" type="pres">
      <dgm:prSet presAssocID="{5E6F84E8-16A1-3542-9E7D-64F6B92D219B}" presName="connTx" presStyleLbl="parChTrans1D4" presStyleIdx="3" presStyleCnt="4"/>
      <dgm:spPr/>
      <dgm:t>
        <a:bodyPr/>
        <a:lstStyle/>
        <a:p>
          <a:endParaRPr lang="en-US"/>
        </a:p>
      </dgm:t>
    </dgm:pt>
    <dgm:pt modelId="{44EC14E4-D49F-D14C-BE50-A6622EC9552B}" type="pres">
      <dgm:prSet presAssocID="{5FEFED0C-1931-494C-8F77-79E21BC9B030}" presName="root2" presStyleCnt="0"/>
      <dgm:spPr/>
    </dgm:pt>
    <dgm:pt modelId="{359F9338-3E2B-194D-A554-901B858772DD}" type="pres">
      <dgm:prSet presAssocID="{5FEFED0C-1931-494C-8F77-79E21BC9B030}" presName="LevelTwoTextNode" presStyleLbl="node4" presStyleIdx="3" presStyleCnt="4">
        <dgm:presLayoutVars>
          <dgm:chPref val="3"/>
        </dgm:presLayoutVars>
      </dgm:prSet>
      <dgm:spPr/>
      <dgm:t>
        <a:bodyPr/>
        <a:lstStyle/>
        <a:p>
          <a:endParaRPr lang="en-US"/>
        </a:p>
      </dgm:t>
    </dgm:pt>
    <dgm:pt modelId="{DC9E64CD-B8D2-804C-9D78-51A15A5C4B77}" type="pres">
      <dgm:prSet presAssocID="{5FEFED0C-1931-494C-8F77-79E21BC9B030}" presName="level3hierChild" presStyleCnt="0"/>
      <dgm:spPr/>
    </dgm:pt>
    <dgm:pt modelId="{3EFE5D2C-377A-BD44-8D3B-4B92C1BA439E}" type="pres">
      <dgm:prSet presAssocID="{00DEB1CD-46DD-9541-8B0C-6C3907F28C1F}" presName="conn2-1" presStyleLbl="parChTrans1D2" presStyleIdx="1" presStyleCnt="3"/>
      <dgm:spPr/>
      <dgm:t>
        <a:bodyPr/>
        <a:lstStyle/>
        <a:p>
          <a:endParaRPr lang="en-US"/>
        </a:p>
      </dgm:t>
    </dgm:pt>
    <dgm:pt modelId="{608E6D80-1D6F-1648-A15F-3F5880C955D5}" type="pres">
      <dgm:prSet presAssocID="{00DEB1CD-46DD-9541-8B0C-6C3907F28C1F}" presName="connTx" presStyleLbl="parChTrans1D2" presStyleIdx="1" presStyleCnt="3"/>
      <dgm:spPr/>
      <dgm:t>
        <a:bodyPr/>
        <a:lstStyle/>
        <a:p>
          <a:endParaRPr lang="en-US"/>
        </a:p>
      </dgm:t>
    </dgm:pt>
    <dgm:pt modelId="{5B103629-70D4-604D-B2F9-EB0E02F27462}" type="pres">
      <dgm:prSet presAssocID="{D1A1FC10-5DBA-E442-A740-B71DF51AF5C2}" presName="root2" presStyleCnt="0"/>
      <dgm:spPr/>
    </dgm:pt>
    <dgm:pt modelId="{42662F65-8A1A-DE4E-853B-D51EDA0E97EC}" type="pres">
      <dgm:prSet presAssocID="{D1A1FC10-5DBA-E442-A740-B71DF51AF5C2}" presName="LevelTwoTextNode" presStyleLbl="node2" presStyleIdx="1" presStyleCnt="3">
        <dgm:presLayoutVars>
          <dgm:chPref val="3"/>
        </dgm:presLayoutVars>
      </dgm:prSet>
      <dgm:spPr/>
      <dgm:t>
        <a:bodyPr/>
        <a:lstStyle/>
        <a:p>
          <a:endParaRPr lang="en-US"/>
        </a:p>
      </dgm:t>
    </dgm:pt>
    <dgm:pt modelId="{30934AF3-33E0-284A-94BF-64BD2615895C}" type="pres">
      <dgm:prSet presAssocID="{D1A1FC10-5DBA-E442-A740-B71DF51AF5C2}" presName="level3hierChild" presStyleCnt="0"/>
      <dgm:spPr/>
    </dgm:pt>
    <dgm:pt modelId="{FC7BCC22-6A3B-F64B-8B9F-4F8F677B326F}" type="pres">
      <dgm:prSet presAssocID="{253964B7-FE9A-944D-A2B7-441358E6E1FC}" presName="conn2-1" presStyleLbl="parChTrans1D3" presStyleIdx="2" presStyleCnt="8"/>
      <dgm:spPr/>
      <dgm:t>
        <a:bodyPr/>
        <a:lstStyle/>
        <a:p>
          <a:endParaRPr lang="en-US"/>
        </a:p>
      </dgm:t>
    </dgm:pt>
    <dgm:pt modelId="{95A28FC3-16DD-6F4A-A7F8-F4BF936A6CA7}" type="pres">
      <dgm:prSet presAssocID="{253964B7-FE9A-944D-A2B7-441358E6E1FC}" presName="connTx" presStyleLbl="parChTrans1D3" presStyleIdx="2" presStyleCnt="8"/>
      <dgm:spPr/>
      <dgm:t>
        <a:bodyPr/>
        <a:lstStyle/>
        <a:p>
          <a:endParaRPr lang="en-US"/>
        </a:p>
      </dgm:t>
    </dgm:pt>
    <dgm:pt modelId="{1A70F058-0C1D-0A43-893E-98D580176E80}" type="pres">
      <dgm:prSet presAssocID="{62299E06-5977-F54B-9485-D543CD73D223}" presName="root2" presStyleCnt="0"/>
      <dgm:spPr/>
    </dgm:pt>
    <dgm:pt modelId="{96F65B3A-E2B8-904A-8883-0BD76B6F72AD}" type="pres">
      <dgm:prSet presAssocID="{62299E06-5977-F54B-9485-D543CD73D223}" presName="LevelTwoTextNode" presStyleLbl="node3" presStyleIdx="2" presStyleCnt="8">
        <dgm:presLayoutVars>
          <dgm:chPref val="3"/>
        </dgm:presLayoutVars>
      </dgm:prSet>
      <dgm:spPr/>
      <dgm:t>
        <a:bodyPr/>
        <a:lstStyle/>
        <a:p>
          <a:endParaRPr lang="en-US"/>
        </a:p>
      </dgm:t>
    </dgm:pt>
    <dgm:pt modelId="{507E73A3-B4BA-8746-A014-367C95167D1F}" type="pres">
      <dgm:prSet presAssocID="{62299E06-5977-F54B-9485-D543CD73D223}" presName="level3hierChild" presStyleCnt="0"/>
      <dgm:spPr/>
    </dgm:pt>
    <dgm:pt modelId="{FA140C32-6262-3B4F-A174-9BF2E05B6DC5}" type="pres">
      <dgm:prSet presAssocID="{E087819B-10D5-FA4E-A711-D0920499B5FC}" presName="conn2-1" presStyleLbl="parChTrans1D3" presStyleIdx="3" presStyleCnt="8"/>
      <dgm:spPr/>
      <dgm:t>
        <a:bodyPr/>
        <a:lstStyle/>
        <a:p>
          <a:endParaRPr lang="en-US"/>
        </a:p>
      </dgm:t>
    </dgm:pt>
    <dgm:pt modelId="{F0CCA9FD-B67B-384D-BB95-C5A4F5C6E90C}" type="pres">
      <dgm:prSet presAssocID="{E087819B-10D5-FA4E-A711-D0920499B5FC}" presName="connTx" presStyleLbl="parChTrans1D3" presStyleIdx="3" presStyleCnt="8"/>
      <dgm:spPr/>
      <dgm:t>
        <a:bodyPr/>
        <a:lstStyle/>
        <a:p>
          <a:endParaRPr lang="en-US"/>
        </a:p>
      </dgm:t>
    </dgm:pt>
    <dgm:pt modelId="{489B1F38-1C99-3C4A-AFC2-935DB150464A}" type="pres">
      <dgm:prSet presAssocID="{91540C90-F3D4-5C49-A88D-7C7AFA56AB02}" presName="root2" presStyleCnt="0"/>
      <dgm:spPr/>
    </dgm:pt>
    <dgm:pt modelId="{55D49D3A-08D3-B84E-8E48-505C9344A40B}" type="pres">
      <dgm:prSet presAssocID="{91540C90-F3D4-5C49-A88D-7C7AFA56AB02}" presName="LevelTwoTextNode" presStyleLbl="node3" presStyleIdx="3" presStyleCnt="8">
        <dgm:presLayoutVars>
          <dgm:chPref val="3"/>
        </dgm:presLayoutVars>
      </dgm:prSet>
      <dgm:spPr/>
      <dgm:t>
        <a:bodyPr/>
        <a:lstStyle/>
        <a:p>
          <a:endParaRPr lang="en-US"/>
        </a:p>
      </dgm:t>
    </dgm:pt>
    <dgm:pt modelId="{66A67CA4-6EF5-A843-91B1-A07990CF3B54}" type="pres">
      <dgm:prSet presAssocID="{91540C90-F3D4-5C49-A88D-7C7AFA56AB02}" presName="level3hierChild" presStyleCnt="0"/>
      <dgm:spPr/>
    </dgm:pt>
    <dgm:pt modelId="{3FE9ED51-1184-4C40-A194-2370E22D213D}" type="pres">
      <dgm:prSet presAssocID="{B294BDEA-F703-3348-9C17-7AE338A06E38}" presName="conn2-1" presStyleLbl="parChTrans1D3" presStyleIdx="4" presStyleCnt="8"/>
      <dgm:spPr/>
      <dgm:t>
        <a:bodyPr/>
        <a:lstStyle/>
        <a:p>
          <a:endParaRPr lang="en-US"/>
        </a:p>
      </dgm:t>
    </dgm:pt>
    <dgm:pt modelId="{01F35640-2B0A-3B45-A7CF-4CE8DEAD8BA2}" type="pres">
      <dgm:prSet presAssocID="{B294BDEA-F703-3348-9C17-7AE338A06E38}" presName="connTx" presStyleLbl="parChTrans1D3" presStyleIdx="4" presStyleCnt="8"/>
      <dgm:spPr/>
      <dgm:t>
        <a:bodyPr/>
        <a:lstStyle/>
        <a:p>
          <a:endParaRPr lang="en-US"/>
        </a:p>
      </dgm:t>
    </dgm:pt>
    <dgm:pt modelId="{7FE8C7FF-5175-DC4F-9944-58517C4A1CDD}" type="pres">
      <dgm:prSet presAssocID="{168A6D25-9798-5649-8815-854FD207510D}" presName="root2" presStyleCnt="0"/>
      <dgm:spPr/>
    </dgm:pt>
    <dgm:pt modelId="{5D3B07EB-E4DF-BF49-826B-BE4EBA5562A3}" type="pres">
      <dgm:prSet presAssocID="{168A6D25-9798-5649-8815-854FD207510D}" presName="LevelTwoTextNode" presStyleLbl="node3" presStyleIdx="4" presStyleCnt="8">
        <dgm:presLayoutVars>
          <dgm:chPref val="3"/>
        </dgm:presLayoutVars>
      </dgm:prSet>
      <dgm:spPr/>
      <dgm:t>
        <a:bodyPr/>
        <a:lstStyle/>
        <a:p>
          <a:endParaRPr lang="en-US"/>
        </a:p>
      </dgm:t>
    </dgm:pt>
    <dgm:pt modelId="{15150F7C-6499-E543-9DC9-3878134D1E93}" type="pres">
      <dgm:prSet presAssocID="{168A6D25-9798-5649-8815-854FD207510D}" presName="level3hierChild" presStyleCnt="0"/>
      <dgm:spPr/>
    </dgm:pt>
    <dgm:pt modelId="{26C46F27-1C69-E946-A6ED-237CE8F6D278}" type="pres">
      <dgm:prSet presAssocID="{54C86094-EEA3-AB49-92FB-29DEC86B4965}" presName="conn2-1" presStyleLbl="parChTrans1D2" presStyleIdx="2" presStyleCnt="3"/>
      <dgm:spPr/>
      <dgm:t>
        <a:bodyPr/>
        <a:lstStyle/>
        <a:p>
          <a:endParaRPr lang="en-US"/>
        </a:p>
      </dgm:t>
    </dgm:pt>
    <dgm:pt modelId="{2E477623-003B-CA48-8F99-D8206E5B9620}" type="pres">
      <dgm:prSet presAssocID="{54C86094-EEA3-AB49-92FB-29DEC86B4965}" presName="connTx" presStyleLbl="parChTrans1D2" presStyleIdx="2" presStyleCnt="3"/>
      <dgm:spPr/>
      <dgm:t>
        <a:bodyPr/>
        <a:lstStyle/>
        <a:p>
          <a:endParaRPr lang="en-US"/>
        </a:p>
      </dgm:t>
    </dgm:pt>
    <dgm:pt modelId="{943DAC99-84C0-5849-8624-936883485C54}" type="pres">
      <dgm:prSet presAssocID="{E42A82FB-D027-AA4A-9E98-D8AB332123F1}" presName="root2" presStyleCnt="0"/>
      <dgm:spPr/>
    </dgm:pt>
    <dgm:pt modelId="{A81D2CF2-8F6D-5045-9EE5-146F6C4100D3}" type="pres">
      <dgm:prSet presAssocID="{E42A82FB-D027-AA4A-9E98-D8AB332123F1}" presName="LevelTwoTextNode" presStyleLbl="node2" presStyleIdx="2" presStyleCnt="3">
        <dgm:presLayoutVars>
          <dgm:chPref val="3"/>
        </dgm:presLayoutVars>
      </dgm:prSet>
      <dgm:spPr/>
      <dgm:t>
        <a:bodyPr/>
        <a:lstStyle/>
        <a:p>
          <a:endParaRPr lang="en-US"/>
        </a:p>
      </dgm:t>
    </dgm:pt>
    <dgm:pt modelId="{C70C143A-22DD-FF45-B4B1-D56675B06C33}" type="pres">
      <dgm:prSet presAssocID="{E42A82FB-D027-AA4A-9E98-D8AB332123F1}" presName="level3hierChild" presStyleCnt="0"/>
      <dgm:spPr/>
    </dgm:pt>
    <dgm:pt modelId="{8CAB5C92-49A8-C848-BABE-382D278EE93C}" type="pres">
      <dgm:prSet presAssocID="{37805970-A13E-1D4D-9339-107CC53898AE}" presName="conn2-1" presStyleLbl="parChTrans1D3" presStyleIdx="5" presStyleCnt="8"/>
      <dgm:spPr/>
      <dgm:t>
        <a:bodyPr/>
        <a:lstStyle/>
        <a:p>
          <a:endParaRPr lang="en-US"/>
        </a:p>
      </dgm:t>
    </dgm:pt>
    <dgm:pt modelId="{69A81AF1-EE9A-1042-806A-28F162FC4D29}" type="pres">
      <dgm:prSet presAssocID="{37805970-A13E-1D4D-9339-107CC53898AE}" presName="connTx" presStyleLbl="parChTrans1D3" presStyleIdx="5" presStyleCnt="8"/>
      <dgm:spPr/>
      <dgm:t>
        <a:bodyPr/>
        <a:lstStyle/>
        <a:p>
          <a:endParaRPr lang="en-US"/>
        </a:p>
      </dgm:t>
    </dgm:pt>
    <dgm:pt modelId="{045A8AC8-3A43-644A-B91A-EF149E4AAAB7}" type="pres">
      <dgm:prSet presAssocID="{B72CC7AB-E2D4-1840-8E7F-3BE91184A6CE}" presName="root2" presStyleCnt="0"/>
      <dgm:spPr/>
    </dgm:pt>
    <dgm:pt modelId="{7F406A96-480C-AA4A-B06B-CE3143FBF491}" type="pres">
      <dgm:prSet presAssocID="{B72CC7AB-E2D4-1840-8E7F-3BE91184A6CE}" presName="LevelTwoTextNode" presStyleLbl="node3" presStyleIdx="5" presStyleCnt="8">
        <dgm:presLayoutVars>
          <dgm:chPref val="3"/>
        </dgm:presLayoutVars>
      </dgm:prSet>
      <dgm:spPr/>
      <dgm:t>
        <a:bodyPr/>
        <a:lstStyle/>
        <a:p>
          <a:endParaRPr lang="en-US"/>
        </a:p>
      </dgm:t>
    </dgm:pt>
    <dgm:pt modelId="{97BE3213-FF70-6847-BE54-C9D9C2700583}" type="pres">
      <dgm:prSet presAssocID="{B72CC7AB-E2D4-1840-8E7F-3BE91184A6CE}" presName="level3hierChild" presStyleCnt="0"/>
      <dgm:spPr/>
    </dgm:pt>
    <dgm:pt modelId="{AB1A16A1-51F5-E843-BEA9-058AEE4F9296}" type="pres">
      <dgm:prSet presAssocID="{FE8544A4-C59B-A540-8B46-66C32A936F57}" presName="conn2-1" presStyleLbl="parChTrans1D3" presStyleIdx="6" presStyleCnt="8"/>
      <dgm:spPr/>
      <dgm:t>
        <a:bodyPr/>
        <a:lstStyle/>
        <a:p>
          <a:endParaRPr lang="en-US"/>
        </a:p>
      </dgm:t>
    </dgm:pt>
    <dgm:pt modelId="{A761C4BD-4202-9A49-BC5D-6EF785501814}" type="pres">
      <dgm:prSet presAssocID="{FE8544A4-C59B-A540-8B46-66C32A936F57}" presName="connTx" presStyleLbl="parChTrans1D3" presStyleIdx="6" presStyleCnt="8"/>
      <dgm:spPr/>
      <dgm:t>
        <a:bodyPr/>
        <a:lstStyle/>
        <a:p>
          <a:endParaRPr lang="en-US"/>
        </a:p>
      </dgm:t>
    </dgm:pt>
    <dgm:pt modelId="{DA0B7ADC-A5B6-9941-8452-2F4A1AB9058C}" type="pres">
      <dgm:prSet presAssocID="{500ECAB9-C3A4-3448-AE89-482B780C63F0}" presName="root2" presStyleCnt="0"/>
      <dgm:spPr/>
    </dgm:pt>
    <dgm:pt modelId="{6BC99E23-D251-8F4A-8262-8599F1F056FA}" type="pres">
      <dgm:prSet presAssocID="{500ECAB9-C3A4-3448-AE89-482B780C63F0}" presName="LevelTwoTextNode" presStyleLbl="node3" presStyleIdx="6" presStyleCnt="8">
        <dgm:presLayoutVars>
          <dgm:chPref val="3"/>
        </dgm:presLayoutVars>
      </dgm:prSet>
      <dgm:spPr/>
      <dgm:t>
        <a:bodyPr/>
        <a:lstStyle/>
        <a:p>
          <a:endParaRPr lang="en-US"/>
        </a:p>
      </dgm:t>
    </dgm:pt>
    <dgm:pt modelId="{53E910A0-FE9E-0047-9839-8B395200E304}" type="pres">
      <dgm:prSet presAssocID="{500ECAB9-C3A4-3448-AE89-482B780C63F0}" presName="level3hierChild" presStyleCnt="0"/>
      <dgm:spPr/>
    </dgm:pt>
    <dgm:pt modelId="{23ADDF3C-9D63-5C41-B137-C244ED3C860E}" type="pres">
      <dgm:prSet presAssocID="{83EFC7CF-A544-4548-8783-822076E383B1}" presName="conn2-1" presStyleLbl="parChTrans1D3" presStyleIdx="7" presStyleCnt="8"/>
      <dgm:spPr/>
      <dgm:t>
        <a:bodyPr/>
        <a:lstStyle/>
        <a:p>
          <a:endParaRPr lang="en-US"/>
        </a:p>
      </dgm:t>
    </dgm:pt>
    <dgm:pt modelId="{D4EB7258-D72B-884A-93A0-3E8B38620230}" type="pres">
      <dgm:prSet presAssocID="{83EFC7CF-A544-4548-8783-822076E383B1}" presName="connTx" presStyleLbl="parChTrans1D3" presStyleIdx="7" presStyleCnt="8"/>
      <dgm:spPr/>
      <dgm:t>
        <a:bodyPr/>
        <a:lstStyle/>
        <a:p>
          <a:endParaRPr lang="en-US"/>
        </a:p>
      </dgm:t>
    </dgm:pt>
    <dgm:pt modelId="{9D9D0606-F354-8C4B-91D7-8D439E1DA753}" type="pres">
      <dgm:prSet presAssocID="{4B1A0D87-B196-5D43-8B51-438247A89FE3}" presName="root2" presStyleCnt="0"/>
      <dgm:spPr/>
    </dgm:pt>
    <dgm:pt modelId="{2C70BD79-A339-1444-9860-AA2B04410BF0}" type="pres">
      <dgm:prSet presAssocID="{4B1A0D87-B196-5D43-8B51-438247A89FE3}" presName="LevelTwoTextNode" presStyleLbl="node3" presStyleIdx="7" presStyleCnt="8">
        <dgm:presLayoutVars>
          <dgm:chPref val="3"/>
        </dgm:presLayoutVars>
      </dgm:prSet>
      <dgm:spPr/>
      <dgm:t>
        <a:bodyPr/>
        <a:lstStyle/>
        <a:p>
          <a:endParaRPr lang="en-US"/>
        </a:p>
      </dgm:t>
    </dgm:pt>
    <dgm:pt modelId="{ADEE864D-69DB-554C-A5F3-7BC0F804D8E0}" type="pres">
      <dgm:prSet presAssocID="{4B1A0D87-B196-5D43-8B51-438247A89FE3}" presName="level3hierChild" presStyleCnt="0"/>
      <dgm:spPr/>
    </dgm:pt>
  </dgm:ptLst>
  <dgm:cxnLst>
    <dgm:cxn modelId="{DE0A9261-142E-7540-8A90-B4BE046D9118}" type="presOf" srcId="{FE8544A4-C59B-A540-8B46-66C32A936F57}" destId="{AB1A16A1-51F5-E843-BEA9-058AEE4F9296}" srcOrd="0" destOrd="0" presId="urn:microsoft.com/office/officeart/2008/layout/HorizontalMultiLevelHierarchy"/>
    <dgm:cxn modelId="{82CDFD5F-D43A-A14C-979E-F4596413F5D1}" type="presOf" srcId="{83EFC7CF-A544-4548-8783-822076E383B1}" destId="{23ADDF3C-9D63-5C41-B137-C244ED3C860E}" srcOrd="0" destOrd="0" presId="urn:microsoft.com/office/officeart/2008/layout/HorizontalMultiLevelHierarchy"/>
    <dgm:cxn modelId="{9D93345E-1782-2C4D-8CE9-AF9B7AD6AD23}" srcId="{54C2EEC7-F412-2247-9E56-8F7CDBD613E0}" destId="{55E51843-42A0-5541-BC92-47818A0B5844}" srcOrd="0" destOrd="0" parTransId="{4EA8A16B-B5F8-8C4E-B0B1-6FCC68189317}" sibTransId="{BF9C419F-CD85-6E4A-8E88-85AA9634F6E7}"/>
    <dgm:cxn modelId="{7936ED2B-C867-4D4A-A048-21A362C0C592}" type="presOf" srcId="{FE8544A4-C59B-A540-8B46-66C32A936F57}" destId="{A761C4BD-4202-9A49-BC5D-6EF785501814}" srcOrd="1" destOrd="0" presId="urn:microsoft.com/office/officeart/2008/layout/HorizontalMultiLevelHierarchy"/>
    <dgm:cxn modelId="{FF169EC4-AB9B-5746-AB19-042CE6E43DFC}" srcId="{1CE5580B-1A3B-0943-AA0B-77716780C963}" destId="{3CE8DC8D-399B-8B48-8BCC-728378B9FFDA}" srcOrd="1" destOrd="0" parTransId="{0A865930-483F-674E-A5D6-E3E940EA9B16}" sibTransId="{AF23F56C-B41E-094B-A28F-A8FE07AE970A}"/>
    <dgm:cxn modelId="{97A44F01-B0AE-414A-A08A-B34846675EBA}" type="presOf" srcId="{91540C90-F3D4-5C49-A88D-7C7AFA56AB02}" destId="{55D49D3A-08D3-B84E-8E48-505C9344A40B}" srcOrd="0" destOrd="0" presId="urn:microsoft.com/office/officeart/2008/layout/HorizontalMultiLevelHierarchy"/>
    <dgm:cxn modelId="{7BD322F7-9D07-0F45-80C5-1F228DD1989F}" type="presOf" srcId="{55E51843-42A0-5541-BC92-47818A0B5844}" destId="{3DB82ED3-5E6E-354D-8788-1CDA70F92F93}" srcOrd="0" destOrd="0" presId="urn:microsoft.com/office/officeart/2008/layout/HorizontalMultiLevelHierarchy"/>
    <dgm:cxn modelId="{4CAF295D-F769-0948-891F-DECCF36DE739}" srcId="{E42A82FB-D027-AA4A-9E98-D8AB332123F1}" destId="{500ECAB9-C3A4-3448-AE89-482B780C63F0}" srcOrd="1" destOrd="0" parTransId="{FE8544A4-C59B-A540-8B46-66C32A936F57}" sibTransId="{F40B1881-C6D8-9C44-A297-FA76D6B21C9B}"/>
    <dgm:cxn modelId="{B0BAC32F-956B-384B-9B09-5BDBFB7ECB5A}" type="presOf" srcId="{E14968A7-C2EC-AC45-9BB8-0068DB77F406}" destId="{935B4AA1-2594-044E-A368-9D8B159EA907}" srcOrd="0" destOrd="0" presId="urn:microsoft.com/office/officeart/2008/layout/HorizontalMultiLevelHierarchy"/>
    <dgm:cxn modelId="{2DDABE54-3A8A-CC4F-A1FB-B5445DA9EBBC}" type="presOf" srcId="{83EFC7CF-A544-4548-8783-822076E383B1}" destId="{D4EB7258-D72B-884A-93A0-3E8B38620230}" srcOrd="1" destOrd="0" presId="urn:microsoft.com/office/officeart/2008/layout/HorizontalMultiLevelHierarchy"/>
    <dgm:cxn modelId="{4DFBE2F1-0824-7D4C-9DC4-A2D34FA5972A}" type="presOf" srcId="{0A865930-483F-674E-A5D6-E3E940EA9B16}" destId="{7C3ADF87-A83F-BC4F-90B8-09632011345C}" srcOrd="1" destOrd="0" presId="urn:microsoft.com/office/officeart/2008/layout/HorizontalMultiLevelHierarchy"/>
    <dgm:cxn modelId="{637EB9B2-33A0-774B-8769-DCFC150F95F6}" type="presOf" srcId="{D2FBCF4F-CF5F-284E-B51A-4DEBBA237DA2}" destId="{6E677599-144C-984E-B2EF-C1A3A775D93E}" srcOrd="1" destOrd="0" presId="urn:microsoft.com/office/officeart/2008/layout/HorizontalMultiLevelHierarchy"/>
    <dgm:cxn modelId="{94B2281B-A99F-514C-8B97-D6FE2BDCD11C}" type="presOf" srcId="{D1A1FC10-5DBA-E442-A740-B71DF51AF5C2}" destId="{42662F65-8A1A-DE4E-853B-D51EDA0E97EC}" srcOrd="0" destOrd="0" presId="urn:microsoft.com/office/officeart/2008/layout/HorizontalMultiLevelHierarchy"/>
    <dgm:cxn modelId="{0F8D4D8B-3EDA-6344-A06B-FCBBFEBFF116}" type="presOf" srcId="{37805970-A13E-1D4D-9339-107CC53898AE}" destId="{69A81AF1-EE9A-1042-806A-28F162FC4D29}" srcOrd="1" destOrd="0" presId="urn:microsoft.com/office/officeart/2008/layout/HorizontalMultiLevelHierarchy"/>
    <dgm:cxn modelId="{DF03AD6F-010A-4742-859E-AD2A1D496B9A}" type="presOf" srcId="{1CE5580B-1A3B-0943-AA0B-77716780C963}" destId="{C5918B9C-7372-0349-A740-A5C2152D0402}" srcOrd="0" destOrd="0" presId="urn:microsoft.com/office/officeart/2008/layout/HorizontalMultiLevelHierarchy"/>
    <dgm:cxn modelId="{53797E55-FCD5-6543-86AA-93953A97725A}" type="presOf" srcId="{0BC5AE55-EBE1-8646-B9BA-4C4FAAAD13DD}" destId="{6EEF3A5D-E84A-854B-9D63-6B05D28C4FC5}" srcOrd="0" destOrd="0" presId="urn:microsoft.com/office/officeart/2008/layout/HorizontalMultiLevelHierarchy"/>
    <dgm:cxn modelId="{208A573B-145C-A34A-985C-8F09805B5959}" type="presOf" srcId="{983AA7E7-4ECF-AD4D-A06D-A51882227EAE}" destId="{AC784896-3416-5D45-9DEB-DD398157B46A}" srcOrd="1" destOrd="0" presId="urn:microsoft.com/office/officeart/2008/layout/HorizontalMultiLevelHierarchy"/>
    <dgm:cxn modelId="{9B62BA9A-6AC5-0B43-B2F2-42073B6DC31C}" srcId="{55E51843-42A0-5541-BC92-47818A0B5844}" destId="{1CE5580B-1A3B-0943-AA0B-77716780C963}" srcOrd="0" destOrd="0" parTransId="{983AA7E7-4ECF-AD4D-A06D-A51882227EAE}" sibTransId="{EEFA41F9-8B97-7C46-B9DC-47CC399DC76F}"/>
    <dgm:cxn modelId="{FFF3DB10-CE8A-E843-8412-621E093BD848}" srcId="{3CE8DC8D-399B-8B48-8BCC-728378B9FFDA}" destId="{5FEFED0C-1931-494C-8F77-79E21BC9B030}" srcOrd="1" destOrd="0" parTransId="{5E6F84E8-16A1-3542-9E7D-64F6B92D219B}" sibTransId="{3EC6FE83-7DFA-724F-9CC8-D56AB0DF32C6}"/>
    <dgm:cxn modelId="{DE91CBDA-6606-3F41-8FC2-3431BADA8C8E}" type="presOf" srcId="{797856A9-4502-A841-BD3B-197F1BE620DA}" destId="{AEC88A0E-8481-9F48-BD0C-B661D524B28E}" srcOrd="1" destOrd="0" presId="urn:microsoft.com/office/officeart/2008/layout/HorizontalMultiLevelHierarchy"/>
    <dgm:cxn modelId="{FA50EBA9-61A8-A645-BAAE-59BFCF492B3F}" type="presOf" srcId="{E14968A7-C2EC-AC45-9BB8-0068DB77F406}" destId="{1BB70D92-C69F-1945-9964-3A952CA052B7}" srcOrd="1" destOrd="0" presId="urn:microsoft.com/office/officeart/2008/layout/HorizontalMultiLevelHierarchy"/>
    <dgm:cxn modelId="{0BE8A93D-21B2-2C44-AB45-0A8FA6B3E81D}" type="presOf" srcId="{B72CC7AB-E2D4-1840-8E7F-3BE91184A6CE}" destId="{7F406A96-480C-AA4A-B06B-CE3143FBF491}" srcOrd="0" destOrd="0" presId="urn:microsoft.com/office/officeart/2008/layout/HorizontalMultiLevelHierarchy"/>
    <dgm:cxn modelId="{7A988B93-0AEB-E943-BEC8-3CDE2BB28534}" srcId="{3CE8DC8D-399B-8B48-8BCC-728378B9FFDA}" destId="{C086B36D-9967-2748-906E-94FD8247E79E}" srcOrd="0" destOrd="0" parTransId="{D2FBCF4F-CF5F-284E-B51A-4DEBBA237DA2}" sibTransId="{C5184B67-B615-BF44-87E4-9E2A540813AC}"/>
    <dgm:cxn modelId="{347DAA1C-9747-264C-AE8E-C9B3D33DAC36}" type="presOf" srcId="{0D2B443C-4EE6-F047-8495-DE77F9754873}" destId="{D91A0D53-7A13-324D-960D-3EA4B9EE833D}" srcOrd="0" destOrd="0" presId="urn:microsoft.com/office/officeart/2008/layout/HorizontalMultiLevelHierarchy"/>
    <dgm:cxn modelId="{C890FF97-79FB-B644-AB8B-E9DE97D19544}" srcId="{7BF5F62A-27B1-0144-B613-205D61D8C40F}" destId="{68EB9C1A-B9CF-994F-9EEE-41830DC5DD42}" srcOrd="1" destOrd="0" parTransId="{E14968A7-C2EC-AC45-9BB8-0068DB77F406}" sibTransId="{013EBFA2-4CBA-0D4E-B6A5-DA971F4FA609}"/>
    <dgm:cxn modelId="{47391F31-7657-4C48-9F15-A6736EAF1457}" srcId="{D1A1FC10-5DBA-E442-A740-B71DF51AF5C2}" destId="{168A6D25-9798-5649-8815-854FD207510D}" srcOrd="2" destOrd="0" parTransId="{B294BDEA-F703-3348-9C17-7AE338A06E38}" sibTransId="{B9CFF814-1AAC-BF46-9C30-2B8E19FA10D0}"/>
    <dgm:cxn modelId="{3E9969A8-6625-624C-9B94-C60D12C2EB30}" srcId="{E42A82FB-D027-AA4A-9E98-D8AB332123F1}" destId="{B72CC7AB-E2D4-1840-8E7F-3BE91184A6CE}" srcOrd="0" destOrd="0" parTransId="{37805970-A13E-1D4D-9339-107CC53898AE}" sibTransId="{3E4E58B8-A69B-1C4A-9544-63EA5682E427}"/>
    <dgm:cxn modelId="{B16E810A-2FEF-CE47-A6DD-CD32EA617343}" type="presOf" srcId="{00DEB1CD-46DD-9541-8B0C-6C3907F28C1F}" destId="{3EFE5D2C-377A-BD44-8D3B-4B92C1BA439E}" srcOrd="0" destOrd="0" presId="urn:microsoft.com/office/officeart/2008/layout/HorizontalMultiLevelHierarchy"/>
    <dgm:cxn modelId="{DDE96BEA-E27D-994C-9E48-935E6F67F0A1}" type="presOf" srcId="{7BF5F62A-27B1-0144-B613-205D61D8C40F}" destId="{E5C3A63D-BF47-DE4C-84F3-987813D8D8B0}" srcOrd="0" destOrd="0" presId="urn:microsoft.com/office/officeart/2008/layout/HorizontalMultiLevelHierarchy"/>
    <dgm:cxn modelId="{67482F4F-BEC2-4E4F-8C08-B0E4CDA63352}" type="presOf" srcId="{E42A82FB-D027-AA4A-9E98-D8AB332123F1}" destId="{A81D2CF2-8F6D-5045-9EE5-146F6C4100D3}" srcOrd="0" destOrd="0" presId="urn:microsoft.com/office/officeart/2008/layout/HorizontalMultiLevelHierarchy"/>
    <dgm:cxn modelId="{D6849EB2-F803-2E4E-9A97-459F66A3DBF3}" srcId="{55E51843-42A0-5541-BC92-47818A0B5844}" destId="{D1A1FC10-5DBA-E442-A740-B71DF51AF5C2}" srcOrd="1" destOrd="0" parTransId="{00DEB1CD-46DD-9541-8B0C-6C3907F28C1F}" sibTransId="{4F59AD4D-45A4-9F44-92EE-757A9A8A0D76}"/>
    <dgm:cxn modelId="{22329AD0-1A25-6548-A9DD-B5CE2718A8E1}" type="presOf" srcId="{253964B7-FE9A-944D-A2B7-441358E6E1FC}" destId="{FC7BCC22-6A3B-F64B-8B9F-4F8F677B326F}" srcOrd="0" destOrd="0" presId="urn:microsoft.com/office/officeart/2008/layout/HorizontalMultiLevelHierarchy"/>
    <dgm:cxn modelId="{32E3ACBF-08FE-1248-97CA-46827F7EC47D}" type="presOf" srcId="{54C2EEC7-F412-2247-9E56-8F7CDBD613E0}" destId="{1761D7E8-BF92-9947-BC31-6178EF2F915F}" srcOrd="0" destOrd="0" presId="urn:microsoft.com/office/officeart/2008/layout/HorizontalMultiLevelHierarchy"/>
    <dgm:cxn modelId="{DF4B9BE4-E3D2-9A4C-B5EF-486B0D7A0794}" type="presOf" srcId="{4B1A0D87-B196-5D43-8B51-438247A89FE3}" destId="{2C70BD79-A339-1444-9860-AA2B04410BF0}" srcOrd="0" destOrd="0" presId="urn:microsoft.com/office/officeart/2008/layout/HorizontalMultiLevelHierarchy"/>
    <dgm:cxn modelId="{C310532D-C986-EA4F-8E97-240FC59535B5}" type="presOf" srcId="{E087819B-10D5-FA4E-A711-D0920499B5FC}" destId="{FA140C32-6262-3B4F-A174-9BF2E05B6DC5}" srcOrd="0" destOrd="0" presId="urn:microsoft.com/office/officeart/2008/layout/HorizontalMultiLevelHierarchy"/>
    <dgm:cxn modelId="{0D226984-A0B7-E54E-AD5D-78ACC8DA9677}" srcId="{1CE5580B-1A3B-0943-AA0B-77716780C963}" destId="{7BF5F62A-27B1-0144-B613-205D61D8C40F}" srcOrd="0" destOrd="0" parTransId="{797856A9-4502-A841-BD3B-197F1BE620DA}" sibTransId="{1E4F860F-86C2-6842-BACA-DEEB893046C9}"/>
    <dgm:cxn modelId="{20C8960F-FC93-774D-B04D-F0D99C387F08}" type="presOf" srcId="{54C86094-EEA3-AB49-92FB-29DEC86B4965}" destId="{2E477623-003B-CA48-8F99-D8206E5B9620}" srcOrd="1" destOrd="0" presId="urn:microsoft.com/office/officeart/2008/layout/HorizontalMultiLevelHierarchy"/>
    <dgm:cxn modelId="{7B8CA298-7464-5141-883C-F22E75D4BBC5}" type="presOf" srcId="{797856A9-4502-A841-BD3B-197F1BE620DA}" destId="{85A42470-FA55-7645-B6F3-7606E236C171}" srcOrd="0" destOrd="0" presId="urn:microsoft.com/office/officeart/2008/layout/HorizontalMultiLevelHierarchy"/>
    <dgm:cxn modelId="{B08CFED3-1FF2-9F41-8126-5768C68E4B1D}" type="presOf" srcId="{C086B36D-9967-2748-906E-94FD8247E79E}" destId="{DE457DA2-3071-F741-9075-CA0FE22AB6ED}" srcOrd="0" destOrd="0" presId="urn:microsoft.com/office/officeart/2008/layout/HorizontalMultiLevelHierarchy"/>
    <dgm:cxn modelId="{39BD7096-DE34-7C47-87C0-A6B3C9CE9AD3}" type="presOf" srcId="{00DEB1CD-46DD-9541-8B0C-6C3907F28C1F}" destId="{608E6D80-1D6F-1648-A15F-3F5880C955D5}" srcOrd="1" destOrd="0" presId="urn:microsoft.com/office/officeart/2008/layout/HorizontalMultiLevelHierarchy"/>
    <dgm:cxn modelId="{BC7E2611-B604-D945-8DDA-F054B7734A99}" type="presOf" srcId="{500ECAB9-C3A4-3448-AE89-482B780C63F0}" destId="{6BC99E23-D251-8F4A-8262-8599F1F056FA}" srcOrd="0" destOrd="0" presId="urn:microsoft.com/office/officeart/2008/layout/HorizontalMultiLevelHierarchy"/>
    <dgm:cxn modelId="{D3E614C0-F674-114D-A3B3-94FBD315C780}" type="presOf" srcId="{5E6F84E8-16A1-3542-9E7D-64F6B92D219B}" destId="{589A138F-8145-7248-B513-1A8EF75B2A2E}" srcOrd="0" destOrd="0" presId="urn:microsoft.com/office/officeart/2008/layout/HorizontalMultiLevelHierarchy"/>
    <dgm:cxn modelId="{B7C76E9F-8879-9E4D-8178-F11A3487C896}" type="presOf" srcId="{253964B7-FE9A-944D-A2B7-441358E6E1FC}" destId="{95A28FC3-16DD-6F4A-A7F8-F4BF936A6CA7}" srcOrd="1" destOrd="0" presId="urn:microsoft.com/office/officeart/2008/layout/HorizontalMultiLevelHierarchy"/>
    <dgm:cxn modelId="{4A3799FC-7CF3-244A-B578-2E12DE4F42CD}" type="presOf" srcId="{3CE8DC8D-399B-8B48-8BCC-728378B9FFDA}" destId="{296A3B75-D17F-F94F-A8EC-DB40003778B5}" srcOrd="0" destOrd="0" presId="urn:microsoft.com/office/officeart/2008/layout/HorizontalMultiLevelHierarchy"/>
    <dgm:cxn modelId="{D9A32AEB-1488-9046-ACD6-31DEF9BA41F5}" srcId="{55E51843-42A0-5541-BC92-47818A0B5844}" destId="{E42A82FB-D027-AA4A-9E98-D8AB332123F1}" srcOrd="2" destOrd="0" parTransId="{54C86094-EEA3-AB49-92FB-29DEC86B4965}" sibTransId="{EB84F056-75EF-064C-BD6B-01E110FA5E94}"/>
    <dgm:cxn modelId="{B88D1958-A770-4D46-9C07-E0D9C754BF55}" type="presOf" srcId="{B294BDEA-F703-3348-9C17-7AE338A06E38}" destId="{01F35640-2B0A-3B45-A7CF-4CE8DEAD8BA2}" srcOrd="1" destOrd="0" presId="urn:microsoft.com/office/officeart/2008/layout/HorizontalMultiLevelHierarchy"/>
    <dgm:cxn modelId="{DC67B684-EEF0-344C-8F85-47D0348B3269}" type="presOf" srcId="{983AA7E7-4ECF-AD4D-A06D-A51882227EAE}" destId="{462D8255-4238-6D41-AB3A-1DD8C29B584E}" srcOrd="0" destOrd="0" presId="urn:microsoft.com/office/officeart/2008/layout/HorizontalMultiLevelHierarchy"/>
    <dgm:cxn modelId="{63B3CC80-5529-E340-98BB-32420B7C0062}" srcId="{D1A1FC10-5DBA-E442-A740-B71DF51AF5C2}" destId="{91540C90-F3D4-5C49-A88D-7C7AFA56AB02}" srcOrd="1" destOrd="0" parTransId="{E087819B-10D5-FA4E-A711-D0920499B5FC}" sibTransId="{600B3FCB-4708-514F-AF0C-C33FABB21A2F}"/>
    <dgm:cxn modelId="{E0181E0A-6DB9-DF4E-B6B7-9C47299EA9DA}" type="presOf" srcId="{168A6D25-9798-5649-8815-854FD207510D}" destId="{5D3B07EB-E4DF-BF49-826B-BE4EBA5562A3}" srcOrd="0" destOrd="0" presId="urn:microsoft.com/office/officeart/2008/layout/HorizontalMultiLevelHierarchy"/>
    <dgm:cxn modelId="{CCE2A6FA-2DBF-F944-A8F9-DB9662B147F0}" type="presOf" srcId="{0D2B443C-4EE6-F047-8495-DE77F9754873}" destId="{9FB400FC-8443-BC47-A435-7780996DB8D3}" srcOrd="1" destOrd="0" presId="urn:microsoft.com/office/officeart/2008/layout/HorizontalMultiLevelHierarchy"/>
    <dgm:cxn modelId="{D8599A1E-A409-1140-A0EA-B7B48BAA4BE3}" type="presOf" srcId="{0A865930-483F-674E-A5D6-E3E940EA9B16}" destId="{5A9AD90F-CD3A-8442-9DA2-63D02773F0C4}" srcOrd="0" destOrd="0" presId="urn:microsoft.com/office/officeart/2008/layout/HorizontalMultiLevelHierarchy"/>
    <dgm:cxn modelId="{6F4B6A78-B37A-A247-AE77-C4531109B1BE}" type="presOf" srcId="{5FEFED0C-1931-494C-8F77-79E21BC9B030}" destId="{359F9338-3E2B-194D-A554-901B858772DD}" srcOrd="0" destOrd="0" presId="urn:microsoft.com/office/officeart/2008/layout/HorizontalMultiLevelHierarchy"/>
    <dgm:cxn modelId="{C7DA1981-9461-4548-88C2-EFCBE72D90C1}" srcId="{7BF5F62A-27B1-0144-B613-205D61D8C40F}" destId="{0BC5AE55-EBE1-8646-B9BA-4C4FAAAD13DD}" srcOrd="0" destOrd="0" parTransId="{0D2B443C-4EE6-F047-8495-DE77F9754873}" sibTransId="{CDFC27B7-346B-2B49-A9A0-8DD578E562B8}"/>
    <dgm:cxn modelId="{55A24EC3-CB09-964C-A7C5-494D2568A349}" srcId="{D1A1FC10-5DBA-E442-A740-B71DF51AF5C2}" destId="{62299E06-5977-F54B-9485-D543CD73D223}" srcOrd="0" destOrd="0" parTransId="{253964B7-FE9A-944D-A2B7-441358E6E1FC}" sibTransId="{A37ACA01-9487-B540-B764-A2EC48AC4085}"/>
    <dgm:cxn modelId="{2761A432-7929-F540-9CED-F7ADC2000190}" type="presOf" srcId="{E087819B-10D5-FA4E-A711-D0920499B5FC}" destId="{F0CCA9FD-B67B-384D-BB95-C5A4F5C6E90C}" srcOrd="1" destOrd="0" presId="urn:microsoft.com/office/officeart/2008/layout/HorizontalMultiLevelHierarchy"/>
    <dgm:cxn modelId="{84431D28-009A-744D-864A-03BE64496EB8}" type="presOf" srcId="{37805970-A13E-1D4D-9339-107CC53898AE}" destId="{8CAB5C92-49A8-C848-BABE-382D278EE93C}" srcOrd="0" destOrd="0" presId="urn:microsoft.com/office/officeart/2008/layout/HorizontalMultiLevelHierarchy"/>
    <dgm:cxn modelId="{611E8FAF-486E-DB4C-A6F6-916643AB8BB6}" type="presOf" srcId="{54C86094-EEA3-AB49-92FB-29DEC86B4965}" destId="{26C46F27-1C69-E946-A6ED-237CE8F6D278}" srcOrd="0" destOrd="0" presId="urn:microsoft.com/office/officeart/2008/layout/HorizontalMultiLevelHierarchy"/>
    <dgm:cxn modelId="{3BAB7101-BEEA-8946-BDA1-6610AB7220B8}" type="presOf" srcId="{62299E06-5977-F54B-9485-D543CD73D223}" destId="{96F65B3A-E2B8-904A-8883-0BD76B6F72AD}" srcOrd="0" destOrd="0" presId="urn:microsoft.com/office/officeart/2008/layout/HorizontalMultiLevelHierarchy"/>
    <dgm:cxn modelId="{E00F6887-8118-6144-AE4D-A928C70B366F}" type="presOf" srcId="{5E6F84E8-16A1-3542-9E7D-64F6B92D219B}" destId="{2FD1429C-1BD6-C94C-B852-8AC3F96B83CE}" srcOrd="1" destOrd="0" presId="urn:microsoft.com/office/officeart/2008/layout/HorizontalMultiLevelHierarchy"/>
    <dgm:cxn modelId="{662F3C72-C66D-0541-92A7-DEB0764E9F6A}" type="presOf" srcId="{B294BDEA-F703-3348-9C17-7AE338A06E38}" destId="{3FE9ED51-1184-4C40-A194-2370E22D213D}" srcOrd="0" destOrd="0" presId="urn:microsoft.com/office/officeart/2008/layout/HorizontalMultiLevelHierarchy"/>
    <dgm:cxn modelId="{4906D06E-8451-794B-94D0-E3FE47C046D5}" type="presOf" srcId="{68EB9C1A-B9CF-994F-9EEE-41830DC5DD42}" destId="{E8E030DE-A5AC-F04F-97C2-1B05C6EBB91F}" srcOrd="0" destOrd="0" presId="urn:microsoft.com/office/officeart/2008/layout/HorizontalMultiLevelHierarchy"/>
    <dgm:cxn modelId="{8C3CDA88-0A92-2947-8B4D-9693CBD3CE6B}" type="presOf" srcId="{D2FBCF4F-CF5F-284E-B51A-4DEBBA237DA2}" destId="{77D38697-D7A5-FB4B-8908-C32320B5CA2E}" srcOrd="0" destOrd="0" presId="urn:microsoft.com/office/officeart/2008/layout/HorizontalMultiLevelHierarchy"/>
    <dgm:cxn modelId="{5DDE7C4A-685E-D241-98A2-31B429281AE2}" srcId="{E42A82FB-D027-AA4A-9E98-D8AB332123F1}" destId="{4B1A0D87-B196-5D43-8B51-438247A89FE3}" srcOrd="2" destOrd="0" parTransId="{83EFC7CF-A544-4548-8783-822076E383B1}" sibTransId="{DD1FC18A-217A-9044-AC61-E70002FD4085}"/>
    <dgm:cxn modelId="{F97F983D-0D54-C844-ABCB-223D05E5BB9A}" type="presParOf" srcId="{1761D7E8-BF92-9947-BC31-6178EF2F915F}" destId="{791A3436-B15B-1942-94BD-1FCED1EE97A3}" srcOrd="0" destOrd="0" presId="urn:microsoft.com/office/officeart/2008/layout/HorizontalMultiLevelHierarchy"/>
    <dgm:cxn modelId="{8F89EBFC-A8D1-4E4C-BDA3-40F890D3080B}" type="presParOf" srcId="{791A3436-B15B-1942-94BD-1FCED1EE97A3}" destId="{3DB82ED3-5E6E-354D-8788-1CDA70F92F93}" srcOrd="0" destOrd="0" presId="urn:microsoft.com/office/officeart/2008/layout/HorizontalMultiLevelHierarchy"/>
    <dgm:cxn modelId="{56870972-8A86-D64D-84CF-48C2D7734249}" type="presParOf" srcId="{791A3436-B15B-1942-94BD-1FCED1EE97A3}" destId="{9FF7F20E-4DBC-EB48-9D79-1A96CC340AF1}" srcOrd="1" destOrd="0" presId="urn:microsoft.com/office/officeart/2008/layout/HorizontalMultiLevelHierarchy"/>
    <dgm:cxn modelId="{B344675D-EC2B-B642-87B0-50C05DF9BD58}" type="presParOf" srcId="{9FF7F20E-4DBC-EB48-9D79-1A96CC340AF1}" destId="{462D8255-4238-6D41-AB3A-1DD8C29B584E}" srcOrd="0" destOrd="0" presId="urn:microsoft.com/office/officeart/2008/layout/HorizontalMultiLevelHierarchy"/>
    <dgm:cxn modelId="{59275AA8-3944-164A-B9D5-68CFF5539AA0}" type="presParOf" srcId="{462D8255-4238-6D41-AB3A-1DD8C29B584E}" destId="{AC784896-3416-5D45-9DEB-DD398157B46A}" srcOrd="0" destOrd="0" presId="urn:microsoft.com/office/officeart/2008/layout/HorizontalMultiLevelHierarchy"/>
    <dgm:cxn modelId="{2F582249-62F5-B344-A325-676E80A5A66E}" type="presParOf" srcId="{9FF7F20E-4DBC-EB48-9D79-1A96CC340AF1}" destId="{22588BDA-C22A-4A41-90DB-E944B487FB44}" srcOrd="1" destOrd="0" presId="urn:microsoft.com/office/officeart/2008/layout/HorizontalMultiLevelHierarchy"/>
    <dgm:cxn modelId="{8A275C12-A063-2F4E-98AB-0B234BE31484}" type="presParOf" srcId="{22588BDA-C22A-4A41-90DB-E944B487FB44}" destId="{C5918B9C-7372-0349-A740-A5C2152D0402}" srcOrd="0" destOrd="0" presId="urn:microsoft.com/office/officeart/2008/layout/HorizontalMultiLevelHierarchy"/>
    <dgm:cxn modelId="{1F6DF524-8E86-3245-AE96-BB6F48AC7978}" type="presParOf" srcId="{22588BDA-C22A-4A41-90DB-E944B487FB44}" destId="{8B147AC4-8DCF-3A43-997B-9478E919D2E3}" srcOrd="1" destOrd="0" presId="urn:microsoft.com/office/officeart/2008/layout/HorizontalMultiLevelHierarchy"/>
    <dgm:cxn modelId="{D7B069FB-0191-AD4E-8745-7B7C7E65030A}" type="presParOf" srcId="{8B147AC4-8DCF-3A43-997B-9478E919D2E3}" destId="{85A42470-FA55-7645-B6F3-7606E236C171}" srcOrd="0" destOrd="0" presId="urn:microsoft.com/office/officeart/2008/layout/HorizontalMultiLevelHierarchy"/>
    <dgm:cxn modelId="{26A15ECF-E112-8340-BDC7-3554C60AA27B}" type="presParOf" srcId="{85A42470-FA55-7645-B6F3-7606E236C171}" destId="{AEC88A0E-8481-9F48-BD0C-B661D524B28E}" srcOrd="0" destOrd="0" presId="urn:microsoft.com/office/officeart/2008/layout/HorizontalMultiLevelHierarchy"/>
    <dgm:cxn modelId="{AD24384A-AB87-484D-B130-A7274401CC13}" type="presParOf" srcId="{8B147AC4-8DCF-3A43-997B-9478E919D2E3}" destId="{79699AEE-54B8-864F-9916-A118E7BC3575}" srcOrd="1" destOrd="0" presId="urn:microsoft.com/office/officeart/2008/layout/HorizontalMultiLevelHierarchy"/>
    <dgm:cxn modelId="{A1286D11-607A-5645-A1E4-5C743B58FB67}" type="presParOf" srcId="{79699AEE-54B8-864F-9916-A118E7BC3575}" destId="{E5C3A63D-BF47-DE4C-84F3-987813D8D8B0}" srcOrd="0" destOrd="0" presId="urn:microsoft.com/office/officeart/2008/layout/HorizontalMultiLevelHierarchy"/>
    <dgm:cxn modelId="{0CAB4C01-389F-FF42-B082-004F75467627}" type="presParOf" srcId="{79699AEE-54B8-864F-9916-A118E7BC3575}" destId="{7E6A6BDA-CD76-6245-A629-63F91977579F}" srcOrd="1" destOrd="0" presId="urn:microsoft.com/office/officeart/2008/layout/HorizontalMultiLevelHierarchy"/>
    <dgm:cxn modelId="{7975D038-19DA-9F47-9B9C-1ED84E009665}" type="presParOf" srcId="{7E6A6BDA-CD76-6245-A629-63F91977579F}" destId="{D91A0D53-7A13-324D-960D-3EA4B9EE833D}" srcOrd="0" destOrd="0" presId="urn:microsoft.com/office/officeart/2008/layout/HorizontalMultiLevelHierarchy"/>
    <dgm:cxn modelId="{438BE9E4-D4B0-3C4C-9E05-AF32B7542A96}" type="presParOf" srcId="{D91A0D53-7A13-324D-960D-3EA4B9EE833D}" destId="{9FB400FC-8443-BC47-A435-7780996DB8D3}" srcOrd="0" destOrd="0" presId="urn:microsoft.com/office/officeart/2008/layout/HorizontalMultiLevelHierarchy"/>
    <dgm:cxn modelId="{620D1415-AA40-0042-A33B-51AD9E2D4237}" type="presParOf" srcId="{7E6A6BDA-CD76-6245-A629-63F91977579F}" destId="{E3F9B0F2-441C-8943-81C6-6476166CFE80}" srcOrd="1" destOrd="0" presId="urn:microsoft.com/office/officeart/2008/layout/HorizontalMultiLevelHierarchy"/>
    <dgm:cxn modelId="{AFB9E511-CEA0-A840-B7D8-3A4AA0D00252}" type="presParOf" srcId="{E3F9B0F2-441C-8943-81C6-6476166CFE80}" destId="{6EEF3A5D-E84A-854B-9D63-6B05D28C4FC5}" srcOrd="0" destOrd="0" presId="urn:microsoft.com/office/officeart/2008/layout/HorizontalMultiLevelHierarchy"/>
    <dgm:cxn modelId="{4A02944E-8F26-9248-BA06-0C8BBDF00678}" type="presParOf" srcId="{E3F9B0F2-441C-8943-81C6-6476166CFE80}" destId="{23F3049E-3FCC-AB46-B340-3ACC2A5DC659}" srcOrd="1" destOrd="0" presId="urn:microsoft.com/office/officeart/2008/layout/HorizontalMultiLevelHierarchy"/>
    <dgm:cxn modelId="{758A06C7-F996-FF4C-BF64-DF5D5AC155AA}" type="presParOf" srcId="{7E6A6BDA-CD76-6245-A629-63F91977579F}" destId="{935B4AA1-2594-044E-A368-9D8B159EA907}" srcOrd="2" destOrd="0" presId="urn:microsoft.com/office/officeart/2008/layout/HorizontalMultiLevelHierarchy"/>
    <dgm:cxn modelId="{A3A473EF-2E8E-1248-87A8-F61E947576BA}" type="presParOf" srcId="{935B4AA1-2594-044E-A368-9D8B159EA907}" destId="{1BB70D92-C69F-1945-9964-3A952CA052B7}" srcOrd="0" destOrd="0" presId="urn:microsoft.com/office/officeart/2008/layout/HorizontalMultiLevelHierarchy"/>
    <dgm:cxn modelId="{98E04910-24A7-E44B-B76D-CCFA44DADDE1}" type="presParOf" srcId="{7E6A6BDA-CD76-6245-A629-63F91977579F}" destId="{662FA5E5-97E2-1944-80A1-32E4539D7BCC}" srcOrd="3" destOrd="0" presId="urn:microsoft.com/office/officeart/2008/layout/HorizontalMultiLevelHierarchy"/>
    <dgm:cxn modelId="{AFCCE110-BF21-FC49-BC21-7AD75C080C69}" type="presParOf" srcId="{662FA5E5-97E2-1944-80A1-32E4539D7BCC}" destId="{E8E030DE-A5AC-F04F-97C2-1B05C6EBB91F}" srcOrd="0" destOrd="0" presId="urn:microsoft.com/office/officeart/2008/layout/HorizontalMultiLevelHierarchy"/>
    <dgm:cxn modelId="{182E9050-9A72-B143-A529-DA0421B4B59A}" type="presParOf" srcId="{662FA5E5-97E2-1944-80A1-32E4539D7BCC}" destId="{68917824-0045-6E4B-B710-F8201BB4855E}" srcOrd="1" destOrd="0" presId="urn:microsoft.com/office/officeart/2008/layout/HorizontalMultiLevelHierarchy"/>
    <dgm:cxn modelId="{B1F5783D-60B5-B04A-990F-5AE7F7E00B8C}" type="presParOf" srcId="{8B147AC4-8DCF-3A43-997B-9478E919D2E3}" destId="{5A9AD90F-CD3A-8442-9DA2-63D02773F0C4}" srcOrd="2" destOrd="0" presId="urn:microsoft.com/office/officeart/2008/layout/HorizontalMultiLevelHierarchy"/>
    <dgm:cxn modelId="{076E74C1-3857-F046-8785-F72C3D18572F}" type="presParOf" srcId="{5A9AD90F-CD3A-8442-9DA2-63D02773F0C4}" destId="{7C3ADF87-A83F-BC4F-90B8-09632011345C}" srcOrd="0" destOrd="0" presId="urn:microsoft.com/office/officeart/2008/layout/HorizontalMultiLevelHierarchy"/>
    <dgm:cxn modelId="{542642F0-AE6C-1644-B43F-F4FA1AF1E9BE}" type="presParOf" srcId="{8B147AC4-8DCF-3A43-997B-9478E919D2E3}" destId="{46EB32E5-B5D7-D140-97E9-8DF10CAA5EE1}" srcOrd="3" destOrd="0" presId="urn:microsoft.com/office/officeart/2008/layout/HorizontalMultiLevelHierarchy"/>
    <dgm:cxn modelId="{C53858ED-1496-6C42-BA26-9BB401F34AB1}" type="presParOf" srcId="{46EB32E5-B5D7-D140-97E9-8DF10CAA5EE1}" destId="{296A3B75-D17F-F94F-A8EC-DB40003778B5}" srcOrd="0" destOrd="0" presId="urn:microsoft.com/office/officeart/2008/layout/HorizontalMultiLevelHierarchy"/>
    <dgm:cxn modelId="{6E18A8B7-3A9E-5D4A-951E-CAE219E501EF}" type="presParOf" srcId="{46EB32E5-B5D7-D140-97E9-8DF10CAA5EE1}" destId="{6E2D695B-AE9B-8B44-826A-6365B9E7C064}" srcOrd="1" destOrd="0" presId="urn:microsoft.com/office/officeart/2008/layout/HorizontalMultiLevelHierarchy"/>
    <dgm:cxn modelId="{2EA690C4-932C-824C-B1F0-5F2F4C887B6C}" type="presParOf" srcId="{6E2D695B-AE9B-8B44-826A-6365B9E7C064}" destId="{77D38697-D7A5-FB4B-8908-C32320B5CA2E}" srcOrd="0" destOrd="0" presId="urn:microsoft.com/office/officeart/2008/layout/HorizontalMultiLevelHierarchy"/>
    <dgm:cxn modelId="{E984973C-941B-DD49-A507-23EE6A9F6EC8}" type="presParOf" srcId="{77D38697-D7A5-FB4B-8908-C32320B5CA2E}" destId="{6E677599-144C-984E-B2EF-C1A3A775D93E}" srcOrd="0" destOrd="0" presId="urn:microsoft.com/office/officeart/2008/layout/HorizontalMultiLevelHierarchy"/>
    <dgm:cxn modelId="{4256F636-FE8F-D048-90BD-906CB905A72C}" type="presParOf" srcId="{6E2D695B-AE9B-8B44-826A-6365B9E7C064}" destId="{BF45DB28-8ABA-D345-82DE-D15FF8FD5452}" srcOrd="1" destOrd="0" presId="urn:microsoft.com/office/officeart/2008/layout/HorizontalMultiLevelHierarchy"/>
    <dgm:cxn modelId="{89AB6B9A-10CE-D24B-BB40-EAD6C8B191E6}" type="presParOf" srcId="{BF45DB28-8ABA-D345-82DE-D15FF8FD5452}" destId="{DE457DA2-3071-F741-9075-CA0FE22AB6ED}" srcOrd="0" destOrd="0" presId="urn:microsoft.com/office/officeart/2008/layout/HorizontalMultiLevelHierarchy"/>
    <dgm:cxn modelId="{77CAF717-8D38-CA40-A950-664967F5F10A}" type="presParOf" srcId="{BF45DB28-8ABA-D345-82DE-D15FF8FD5452}" destId="{29BADA66-4EC4-A34B-86C9-45CCDC53D474}" srcOrd="1" destOrd="0" presId="urn:microsoft.com/office/officeart/2008/layout/HorizontalMultiLevelHierarchy"/>
    <dgm:cxn modelId="{C58A6A6B-FDA3-CE4C-9F4A-237C08ABAA39}" type="presParOf" srcId="{6E2D695B-AE9B-8B44-826A-6365B9E7C064}" destId="{589A138F-8145-7248-B513-1A8EF75B2A2E}" srcOrd="2" destOrd="0" presId="urn:microsoft.com/office/officeart/2008/layout/HorizontalMultiLevelHierarchy"/>
    <dgm:cxn modelId="{1ECCC665-73B9-A941-A485-38BBE1417F05}" type="presParOf" srcId="{589A138F-8145-7248-B513-1A8EF75B2A2E}" destId="{2FD1429C-1BD6-C94C-B852-8AC3F96B83CE}" srcOrd="0" destOrd="0" presId="urn:microsoft.com/office/officeart/2008/layout/HorizontalMultiLevelHierarchy"/>
    <dgm:cxn modelId="{1FDAB36B-126B-9C4F-8ABA-7A3AF1995A27}" type="presParOf" srcId="{6E2D695B-AE9B-8B44-826A-6365B9E7C064}" destId="{44EC14E4-D49F-D14C-BE50-A6622EC9552B}" srcOrd="3" destOrd="0" presId="urn:microsoft.com/office/officeart/2008/layout/HorizontalMultiLevelHierarchy"/>
    <dgm:cxn modelId="{98CB702A-A4E2-CD42-92F1-BAB60AA83100}" type="presParOf" srcId="{44EC14E4-D49F-D14C-BE50-A6622EC9552B}" destId="{359F9338-3E2B-194D-A554-901B858772DD}" srcOrd="0" destOrd="0" presId="urn:microsoft.com/office/officeart/2008/layout/HorizontalMultiLevelHierarchy"/>
    <dgm:cxn modelId="{D787A00D-4870-3F4E-A7C3-BDF8533343EF}" type="presParOf" srcId="{44EC14E4-D49F-D14C-BE50-A6622EC9552B}" destId="{DC9E64CD-B8D2-804C-9D78-51A15A5C4B77}" srcOrd="1" destOrd="0" presId="urn:microsoft.com/office/officeart/2008/layout/HorizontalMultiLevelHierarchy"/>
    <dgm:cxn modelId="{28EAA37F-50C5-2A46-A0CC-1ADF2DE9FD22}" type="presParOf" srcId="{9FF7F20E-4DBC-EB48-9D79-1A96CC340AF1}" destId="{3EFE5D2C-377A-BD44-8D3B-4B92C1BA439E}" srcOrd="2" destOrd="0" presId="urn:microsoft.com/office/officeart/2008/layout/HorizontalMultiLevelHierarchy"/>
    <dgm:cxn modelId="{25C68D12-5395-2C43-A06A-719B4629FC4E}" type="presParOf" srcId="{3EFE5D2C-377A-BD44-8D3B-4B92C1BA439E}" destId="{608E6D80-1D6F-1648-A15F-3F5880C955D5}" srcOrd="0" destOrd="0" presId="urn:microsoft.com/office/officeart/2008/layout/HorizontalMultiLevelHierarchy"/>
    <dgm:cxn modelId="{DC4F5E8C-5E2D-0041-9059-85CA0F9C866F}" type="presParOf" srcId="{9FF7F20E-4DBC-EB48-9D79-1A96CC340AF1}" destId="{5B103629-70D4-604D-B2F9-EB0E02F27462}" srcOrd="3" destOrd="0" presId="urn:microsoft.com/office/officeart/2008/layout/HorizontalMultiLevelHierarchy"/>
    <dgm:cxn modelId="{2DD6B3CF-12C8-B649-9F01-8390890FA475}" type="presParOf" srcId="{5B103629-70D4-604D-B2F9-EB0E02F27462}" destId="{42662F65-8A1A-DE4E-853B-D51EDA0E97EC}" srcOrd="0" destOrd="0" presId="urn:microsoft.com/office/officeart/2008/layout/HorizontalMultiLevelHierarchy"/>
    <dgm:cxn modelId="{F2D6ECBF-F5F2-D54E-8CB5-0E6678C8C761}" type="presParOf" srcId="{5B103629-70D4-604D-B2F9-EB0E02F27462}" destId="{30934AF3-33E0-284A-94BF-64BD2615895C}" srcOrd="1" destOrd="0" presId="urn:microsoft.com/office/officeart/2008/layout/HorizontalMultiLevelHierarchy"/>
    <dgm:cxn modelId="{FF24A953-4832-764B-B768-FCAE7FAB265A}" type="presParOf" srcId="{30934AF3-33E0-284A-94BF-64BD2615895C}" destId="{FC7BCC22-6A3B-F64B-8B9F-4F8F677B326F}" srcOrd="0" destOrd="0" presId="urn:microsoft.com/office/officeart/2008/layout/HorizontalMultiLevelHierarchy"/>
    <dgm:cxn modelId="{7447AAB3-0CD3-3545-8A39-2A14FF362676}" type="presParOf" srcId="{FC7BCC22-6A3B-F64B-8B9F-4F8F677B326F}" destId="{95A28FC3-16DD-6F4A-A7F8-F4BF936A6CA7}" srcOrd="0" destOrd="0" presId="urn:microsoft.com/office/officeart/2008/layout/HorizontalMultiLevelHierarchy"/>
    <dgm:cxn modelId="{06BF8BF6-6A1A-3746-8AC0-550DA16D36EE}" type="presParOf" srcId="{30934AF3-33E0-284A-94BF-64BD2615895C}" destId="{1A70F058-0C1D-0A43-893E-98D580176E80}" srcOrd="1" destOrd="0" presId="urn:microsoft.com/office/officeart/2008/layout/HorizontalMultiLevelHierarchy"/>
    <dgm:cxn modelId="{E28FD780-1125-5942-9566-9B57D34DCE31}" type="presParOf" srcId="{1A70F058-0C1D-0A43-893E-98D580176E80}" destId="{96F65B3A-E2B8-904A-8883-0BD76B6F72AD}" srcOrd="0" destOrd="0" presId="urn:microsoft.com/office/officeart/2008/layout/HorizontalMultiLevelHierarchy"/>
    <dgm:cxn modelId="{37E354AD-1F59-4C47-9C9D-16043BA9C156}" type="presParOf" srcId="{1A70F058-0C1D-0A43-893E-98D580176E80}" destId="{507E73A3-B4BA-8746-A014-367C95167D1F}" srcOrd="1" destOrd="0" presId="urn:microsoft.com/office/officeart/2008/layout/HorizontalMultiLevelHierarchy"/>
    <dgm:cxn modelId="{9FFC8924-9537-654B-9C9F-3D66CF00A050}" type="presParOf" srcId="{30934AF3-33E0-284A-94BF-64BD2615895C}" destId="{FA140C32-6262-3B4F-A174-9BF2E05B6DC5}" srcOrd="2" destOrd="0" presId="urn:microsoft.com/office/officeart/2008/layout/HorizontalMultiLevelHierarchy"/>
    <dgm:cxn modelId="{09D33F5D-40FE-C94E-996A-0372F5C9ABE3}" type="presParOf" srcId="{FA140C32-6262-3B4F-A174-9BF2E05B6DC5}" destId="{F0CCA9FD-B67B-384D-BB95-C5A4F5C6E90C}" srcOrd="0" destOrd="0" presId="urn:microsoft.com/office/officeart/2008/layout/HorizontalMultiLevelHierarchy"/>
    <dgm:cxn modelId="{2D960212-FDCB-844F-A6D7-EE69F2CBA6F1}" type="presParOf" srcId="{30934AF3-33E0-284A-94BF-64BD2615895C}" destId="{489B1F38-1C99-3C4A-AFC2-935DB150464A}" srcOrd="3" destOrd="0" presId="urn:microsoft.com/office/officeart/2008/layout/HorizontalMultiLevelHierarchy"/>
    <dgm:cxn modelId="{5E62ADE8-7031-3B43-8C51-DC8EE258E77D}" type="presParOf" srcId="{489B1F38-1C99-3C4A-AFC2-935DB150464A}" destId="{55D49D3A-08D3-B84E-8E48-505C9344A40B}" srcOrd="0" destOrd="0" presId="urn:microsoft.com/office/officeart/2008/layout/HorizontalMultiLevelHierarchy"/>
    <dgm:cxn modelId="{CF16B84C-8FFB-1248-B4B9-304F872703BF}" type="presParOf" srcId="{489B1F38-1C99-3C4A-AFC2-935DB150464A}" destId="{66A67CA4-6EF5-A843-91B1-A07990CF3B54}" srcOrd="1" destOrd="0" presId="urn:microsoft.com/office/officeart/2008/layout/HorizontalMultiLevelHierarchy"/>
    <dgm:cxn modelId="{0E76C26C-F943-C644-84EA-594001BF4A71}" type="presParOf" srcId="{30934AF3-33E0-284A-94BF-64BD2615895C}" destId="{3FE9ED51-1184-4C40-A194-2370E22D213D}" srcOrd="4" destOrd="0" presId="urn:microsoft.com/office/officeart/2008/layout/HorizontalMultiLevelHierarchy"/>
    <dgm:cxn modelId="{52C0F450-F029-A44C-8BA2-0F926821C2A4}" type="presParOf" srcId="{3FE9ED51-1184-4C40-A194-2370E22D213D}" destId="{01F35640-2B0A-3B45-A7CF-4CE8DEAD8BA2}" srcOrd="0" destOrd="0" presId="urn:microsoft.com/office/officeart/2008/layout/HorizontalMultiLevelHierarchy"/>
    <dgm:cxn modelId="{78FA60BB-85E2-294B-A256-CB5EBF6387C3}" type="presParOf" srcId="{30934AF3-33E0-284A-94BF-64BD2615895C}" destId="{7FE8C7FF-5175-DC4F-9944-58517C4A1CDD}" srcOrd="5" destOrd="0" presId="urn:microsoft.com/office/officeart/2008/layout/HorizontalMultiLevelHierarchy"/>
    <dgm:cxn modelId="{C6FE6913-33B1-314F-8CA1-92C7673D10DF}" type="presParOf" srcId="{7FE8C7FF-5175-DC4F-9944-58517C4A1CDD}" destId="{5D3B07EB-E4DF-BF49-826B-BE4EBA5562A3}" srcOrd="0" destOrd="0" presId="urn:microsoft.com/office/officeart/2008/layout/HorizontalMultiLevelHierarchy"/>
    <dgm:cxn modelId="{4A194048-62EC-1441-8203-A6C89860D1DB}" type="presParOf" srcId="{7FE8C7FF-5175-DC4F-9944-58517C4A1CDD}" destId="{15150F7C-6499-E543-9DC9-3878134D1E93}" srcOrd="1" destOrd="0" presId="urn:microsoft.com/office/officeart/2008/layout/HorizontalMultiLevelHierarchy"/>
    <dgm:cxn modelId="{8E9F47A5-FBD3-ED43-9150-9DDF869AF4D5}" type="presParOf" srcId="{9FF7F20E-4DBC-EB48-9D79-1A96CC340AF1}" destId="{26C46F27-1C69-E946-A6ED-237CE8F6D278}" srcOrd="4" destOrd="0" presId="urn:microsoft.com/office/officeart/2008/layout/HorizontalMultiLevelHierarchy"/>
    <dgm:cxn modelId="{ABE4CAF3-8668-4F45-B95D-AE93F9152196}" type="presParOf" srcId="{26C46F27-1C69-E946-A6ED-237CE8F6D278}" destId="{2E477623-003B-CA48-8F99-D8206E5B9620}" srcOrd="0" destOrd="0" presId="urn:microsoft.com/office/officeart/2008/layout/HorizontalMultiLevelHierarchy"/>
    <dgm:cxn modelId="{56A48786-4BFE-D046-990E-048A0E645AA0}" type="presParOf" srcId="{9FF7F20E-4DBC-EB48-9D79-1A96CC340AF1}" destId="{943DAC99-84C0-5849-8624-936883485C54}" srcOrd="5" destOrd="0" presId="urn:microsoft.com/office/officeart/2008/layout/HorizontalMultiLevelHierarchy"/>
    <dgm:cxn modelId="{F233D407-3F28-DA4E-B9D5-C356B5622757}" type="presParOf" srcId="{943DAC99-84C0-5849-8624-936883485C54}" destId="{A81D2CF2-8F6D-5045-9EE5-146F6C4100D3}" srcOrd="0" destOrd="0" presId="urn:microsoft.com/office/officeart/2008/layout/HorizontalMultiLevelHierarchy"/>
    <dgm:cxn modelId="{32BA968F-BCD7-A443-9689-C2692B7B7B35}" type="presParOf" srcId="{943DAC99-84C0-5849-8624-936883485C54}" destId="{C70C143A-22DD-FF45-B4B1-D56675B06C33}" srcOrd="1" destOrd="0" presId="urn:microsoft.com/office/officeart/2008/layout/HorizontalMultiLevelHierarchy"/>
    <dgm:cxn modelId="{F2731495-6899-344B-8D0A-64F668A4E4CE}" type="presParOf" srcId="{C70C143A-22DD-FF45-B4B1-D56675B06C33}" destId="{8CAB5C92-49A8-C848-BABE-382D278EE93C}" srcOrd="0" destOrd="0" presId="urn:microsoft.com/office/officeart/2008/layout/HorizontalMultiLevelHierarchy"/>
    <dgm:cxn modelId="{270F7372-6468-EC49-BD7F-CF5FFE397AB4}" type="presParOf" srcId="{8CAB5C92-49A8-C848-BABE-382D278EE93C}" destId="{69A81AF1-EE9A-1042-806A-28F162FC4D29}" srcOrd="0" destOrd="0" presId="urn:microsoft.com/office/officeart/2008/layout/HorizontalMultiLevelHierarchy"/>
    <dgm:cxn modelId="{99105BD4-62E7-0F4B-BC1B-EEB011D55122}" type="presParOf" srcId="{C70C143A-22DD-FF45-B4B1-D56675B06C33}" destId="{045A8AC8-3A43-644A-B91A-EF149E4AAAB7}" srcOrd="1" destOrd="0" presId="urn:microsoft.com/office/officeart/2008/layout/HorizontalMultiLevelHierarchy"/>
    <dgm:cxn modelId="{050A8549-9EA2-CB4E-858F-3BDF35DAB625}" type="presParOf" srcId="{045A8AC8-3A43-644A-B91A-EF149E4AAAB7}" destId="{7F406A96-480C-AA4A-B06B-CE3143FBF491}" srcOrd="0" destOrd="0" presId="urn:microsoft.com/office/officeart/2008/layout/HorizontalMultiLevelHierarchy"/>
    <dgm:cxn modelId="{C9D32001-B920-6741-9D7B-615C6EDE2DC7}" type="presParOf" srcId="{045A8AC8-3A43-644A-B91A-EF149E4AAAB7}" destId="{97BE3213-FF70-6847-BE54-C9D9C2700583}" srcOrd="1" destOrd="0" presId="urn:microsoft.com/office/officeart/2008/layout/HorizontalMultiLevelHierarchy"/>
    <dgm:cxn modelId="{7ED7B27E-5EF1-B847-BDAA-8E598C6CCFA7}" type="presParOf" srcId="{C70C143A-22DD-FF45-B4B1-D56675B06C33}" destId="{AB1A16A1-51F5-E843-BEA9-058AEE4F9296}" srcOrd="2" destOrd="0" presId="urn:microsoft.com/office/officeart/2008/layout/HorizontalMultiLevelHierarchy"/>
    <dgm:cxn modelId="{D83AB048-B2A6-3F4E-91A0-4F0662A60E18}" type="presParOf" srcId="{AB1A16A1-51F5-E843-BEA9-058AEE4F9296}" destId="{A761C4BD-4202-9A49-BC5D-6EF785501814}" srcOrd="0" destOrd="0" presId="urn:microsoft.com/office/officeart/2008/layout/HorizontalMultiLevelHierarchy"/>
    <dgm:cxn modelId="{63FFF50F-89E2-A94E-AF72-FDF9E1F25304}" type="presParOf" srcId="{C70C143A-22DD-FF45-B4B1-D56675B06C33}" destId="{DA0B7ADC-A5B6-9941-8452-2F4A1AB9058C}" srcOrd="3" destOrd="0" presId="urn:microsoft.com/office/officeart/2008/layout/HorizontalMultiLevelHierarchy"/>
    <dgm:cxn modelId="{6E0EE0A5-3147-F94B-A6BA-6AF0042F94F4}" type="presParOf" srcId="{DA0B7ADC-A5B6-9941-8452-2F4A1AB9058C}" destId="{6BC99E23-D251-8F4A-8262-8599F1F056FA}" srcOrd="0" destOrd="0" presId="urn:microsoft.com/office/officeart/2008/layout/HorizontalMultiLevelHierarchy"/>
    <dgm:cxn modelId="{52095296-B998-1C4F-9CFD-ED8D489EACC2}" type="presParOf" srcId="{DA0B7ADC-A5B6-9941-8452-2F4A1AB9058C}" destId="{53E910A0-FE9E-0047-9839-8B395200E304}" srcOrd="1" destOrd="0" presId="urn:microsoft.com/office/officeart/2008/layout/HorizontalMultiLevelHierarchy"/>
    <dgm:cxn modelId="{F14E066D-1E84-4444-BBAA-DDB8166B3A80}" type="presParOf" srcId="{C70C143A-22DD-FF45-B4B1-D56675B06C33}" destId="{23ADDF3C-9D63-5C41-B137-C244ED3C860E}" srcOrd="4" destOrd="0" presId="urn:microsoft.com/office/officeart/2008/layout/HorizontalMultiLevelHierarchy"/>
    <dgm:cxn modelId="{2E1A347E-CEC5-284D-83CA-DA9BBF432008}" type="presParOf" srcId="{23ADDF3C-9D63-5C41-B137-C244ED3C860E}" destId="{D4EB7258-D72B-884A-93A0-3E8B38620230}" srcOrd="0" destOrd="0" presId="urn:microsoft.com/office/officeart/2008/layout/HorizontalMultiLevelHierarchy"/>
    <dgm:cxn modelId="{D4DEB009-AB8F-1347-B0BD-52901B30EA08}" type="presParOf" srcId="{C70C143A-22DD-FF45-B4B1-D56675B06C33}" destId="{9D9D0606-F354-8C4B-91D7-8D439E1DA753}" srcOrd="5" destOrd="0" presId="urn:microsoft.com/office/officeart/2008/layout/HorizontalMultiLevelHierarchy"/>
    <dgm:cxn modelId="{3F523D19-315A-4E4B-B8FA-A19FE51C3D25}" type="presParOf" srcId="{9D9D0606-F354-8C4B-91D7-8D439E1DA753}" destId="{2C70BD79-A339-1444-9860-AA2B04410BF0}" srcOrd="0" destOrd="0" presId="urn:microsoft.com/office/officeart/2008/layout/HorizontalMultiLevelHierarchy"/>
    <dgm:cxn modelId="{F075FDA6-4479-9D49-9332-25B643CFCB96}" type="presParOf" srcId="{9D9D0606-F354-8C4B-91D7-8D439E1DA753}" destId="{ADEE864D-69DB-554C-A5F3-7BC0F804D8E0}"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2EEC7-F412-2247-9E56-8F7CDBD613E0}" type="doc">
      <dgm:prSet loTypeId="urn:microsoft.com/office/officeart/2005/8/layout/hierarchy2" loCatId="" qsTypeId="urn:microsoft.com/office/officeart/2005/8/quickstyle/simple3" qsCatId="simple" csTypeId="urn:microsoft.com/office/officeart/2005/8/colors/accent1_2" csCatId="accent1" phldr="1"/>
      <dgm:spPr/>
      <dgm:t>
        <a:bodyPr/>
        <a:lstStyle/>
        <a:p>
          <a:endParaRPr lang="en-US"/>
        </a:p>
      </dgm:t>
    </dgm:pt>
    <dgm:pt modelId="{55E51843-42A0-5541-BC92-47818A0B5844}">
      <dgm:prSet phldrT="[Text]"/>
      <dgm:spPr/>
      <dgm:t>
        <a:bodyPr/>
        <a:lstStyle/>
        <a:p>
          <a:r>
            <a:rPr lang="en-US" dirty="0" smtClean="0"/>
            <a:t>team-org</a:t>
          </a:r>
          <a:endParaRPr lang="en-US" dirty="0"/>
        </a:p>
      </dgm:t>
    </dgm:pt>
    <dgm:pt modelId="{4EA8A16B-B5F8-8C4E-B0B1-6FCC68189317}" type="parTrans" cxnId="{9D93345E-1782-2C4D-8CE9-AF9B7AD6AD23}">
      <dgm:prSet/>
      <dgm:spPr/>
      <dgm:t>
        <a:bodyPr/>
        <a:lstStyle/>
        <a:p>
          <a:endParaRPr lang="en-US"/>
        </a:p>
      </dgm:t>
    </dgm:pt>
    <dgm:pt modelId="{BF9C419F-CD85-6E4A-8E88-85AA9634F6E7}" type="sibTrans" cxnId="{9D93345E-1782-2C4D-8CE9-AF9B7AD6AD23}">
      <dgm:prSet/>
      <dgm:spPr/>
      <dgm:t>
        <a:bodyPr/>
        <a:lstStyle/>
        <a:p>
          <a:endParaRPr lang="en-US"/>
        </a:p>
      </dgm:t>
    </dgm:pt>
    <dgm:pt modelId="{1CE5580B-1A3B-0943-AA0B-77716780C963}">
      <dgm:prSet phldrT="[Text]"/>
      <dgm:spPr/>
      <dgm:t>
        <a:bodyPr/>
        <a:lstStyle/>
        <a:p>
          <a:r>
            <a:rPr lang="en-US" dirty="0" smtClean="0"/>
            <a:t>Spaces</a:t>
          </a:r>
          <a:endParaRPr lang="en-US" dirty="0"/>
        </a:p>
      </dgm:t>
    </dgm:pt>
    <dgm:pt modelId="{983AA7E7-4ECF-AD4D-A06D-A51882227EAE}" type="parTrans" cxnId="{9B62BA9A-6AC5-0B43-B2F2-42073B6DC31C}">
      <dgm:prSet/>
      <dgm:spPr/>
      <dgm:t>
        <a:bodyPr/>
        <a:lstStyle/>
        <a:p>
          <a:endParaRPr lang="en-US"/>
        </a:p>
      </dgm:t>
    </dgm:pt>
    <dgm:pt modelId="{EEFA41F9-8B97-7C46-B9DC-47CC399DC76F}" type="sibTrans" cxnId="{9B62BA9A-6AC5-0B43-B2F2-42073B6DC31C}">
      <dgm:prSet/>
      <dgm:spPr/>
      <dgm:t>
        <a:bodyPr/>
        <a:lstStyle/>
        <a:p>
          <a:endParaRPr lang="en-US"/>
        </a:p>
      </dgm:t>
    </dgm:pt>
    <dgm:pt modelId="{7BF5F62A-27B1-0144-B613-205D61D8C40F}">
      <dgm:prSet phldrT="[Text]"/>
      <dgm:spPr/>
      <dgm:t>
        <a:bodyPr/>
        <a:lstStyle/>
        <a:p>
          <a:r>
            <a:rPr lang="en-US" dirty="0" err="1" smtClean="0"/>
            <a:t>Dev</a:t>
          </a:r>
          <a:endParaRPr lang="en-US" dirty="0"/>
        </a:p>
      </dgm:t>
    </dgm:pt>
    <dgm:pt modelId="{797856A9-4502-A841-BD3B-197F1BE620DA}" type="parTrans" cxnId="{0D226984-A0B7-E54E-AD5D-78ACC8DA9677}">
      <dgm:prSet/>
      <dgm:spPr/>
      <dgm:t>
        <a:bodyPr/>
        <a:lstStyle/>
        <a:p>
          <a:endParaRPr lang="en-US"/>
        </a:p>
      </dgm:t>
    </dgm:pt>
    <dgm:pt modelId="{1E4F860F-86C2-6842-BACA-DEEB893046C9}" type="sibTrans" cxnId="{0D226984-A0B7-E54E-AD5D-78ACC8DA9677}">
      <dgm:prSet/>
      <dgm:spPr/>
      <dgm:t>
        <a:bodyPr/>
        <a:lstStyle/>
        <a:p>
          <a:endParaRPr lang="en-US"/>
        </a:p>
      </dgm:t>
    </dgm:pt>
    <dgm:pt modelId="{0BC5AE55-EBE1-8646-B9BA-4C4FAAAD13DD}">
      <dgm:prSet phldrT="[Text]"/>
      <dgm:spPr/>
      <dgm:t>
        <a:bodyPr/>
        <a:lstStyle/>
        <a:p>
          <a:r>
            <a:rPr lang="en-US" dirty="0" smtClean="0"/>
            <a:t>Services</a:t>
          </a:r>
          <a:endParaRPr lang="en-US" dirty="0"/>
        </a:p>
      </dgm:t>
    </dgm:pt>
    <dgm:pt modelId="{0D2B443C-4EE6-F047-8495-DE77F9754873}" type="parTrans" cxnId="{C7DA1981-9461-4548-88C2-EFCBE72D90C1}">
      <dgm:prSet/>
      <dgm:spPr/>
      <dgm:t>
        <a:bodyPr/>
        <a:lstStyle/>
        <a:p>
          <a:endParaRPr lang="en-US"/>
        </a:p>
      </dgm:t>
    </dgm:pt>
    <dgm:pt modelId="{CDFC27B7-346B-2B49-A9A0-8DD578E562B8}" type="sibTrans" cxnId="{C7DA1981-9461-4548-88C2-EFCBE72D90C1}">
      <dgm:prSet/>
      <dgm:spPr/>
      <dgm:t>
        <a:bodyPr/>
        <a:lstStyle/>
        <a:p>
          <a:endParaRPr lang="en-US"/>
        </a:p>
      </dgm:t>
    </dgm:pt>
    <dgm:pt modelId="{68EB9C1A-B9CF-994F-9EEE-41830DC5DD42}">
      <dgm:prSet phldrT="[Text]"/>
      <dgm:spPr/>
      <dgm:t>
        <a:bodyPr/>
        <a:lstStyle/>
        <a:p>
          <a:r>
            <a:rPr lang="en-US" dirty="0" smtClean="0"/>
            <a:t>Apps</a:t>
          </a:r>
          <a:endParaRPr lang="en-US" dirty="0"/>
        </a:p>
      </dgm:t>
    </dgm:pt>
    <dgm:pt modelId="{E14968A7-C2EC-AC45-9BB8-0068DB77F406}" type="parTrans" cxnId="{C890FF97-79FB-B644-AB8B-E9DE97D19544}">
      <dgm:prSet/>
      <dgm:spPr/>
      <dgm:t>
        <a:bodyPr/>
        <a:lstStyle/>
        <a:p>
          <a:endParaRPr lang="en-US"/>
        </a:p>
      </dgm:t>
    </dgm:pt>
    <dgm:pt modelId="{013EBFA2-4CBA-0D4E-B6A5-DA971F4FA609}" type="sibTrans" cxnId="{C890FF97-79FB-B644-AB8B-E9DE97D19544}">
      <dgm:prSet/>
      <dgm:spPr/>
      <dgm:t>
        <a:bodyPr/>
        <a:lstStyle/>
        <a:p>
          <a:endParaRPr lang="en-US"/>
        </a:p>
      </dgm:t>
    </dgm:pt>
    <dgm:pt modelId="{3CE8DC8D-399B-8B48-8BCC-728378B9FFDA}">
      <dgm:prSet phldrT="[Text]"/>
      <dgm:spPr/>
      <dgm:t>
        <a:bodyPr/>
        <a:lstStyle/>
        <a:p>
          <a:r>
            <a:rPr lang="en-US" dirty="0" smtClean="0"/>
            <a:t>Test</a:t>
          </a:r>
          <a:endParaRPr lang="en-US" dirty="0"/>
        </a:p>
      </dgm:t>
    </dgm:pt>
    <dgm:pt modelId="{0A865930-483F-674E-A5D6-E3E940EA9B16}" type="parTrans" cxnId="{FF169EC4-AB9B-5746-AB19-042CE6E43DFC}">
      <dgm:prSet/>
      <dgm:spPr/>
      <dgm:t>
        <a:bodyPr/>
        <a:lstStyle/>
        <a:p>
          <a:endParaRPr lang="en-US"/>
        </a:p>
      </dgm:t>
    </dgm:pt>
    <dgm:pt modelId="{AF23F56C-B41E-094B-A28F-A8FE07AE970A}" type="sibTrans" cxnId="{FF169EC4-AB9B-5746-AB19-042CE6E43DFC}">
      <dgm:prSet/>
      <dgm:spPr/>
      <dgm:t>
        <a:bodyPr/>
        <a:lstStyle/>
        <a:p>
          <a:endParaRPr lang="en-US"/>
        </a:p>
      </dgm:t>
    </dgm:pt>
    <dgm:pt modelId="{C086B36D-9967-2748-906E-94FD8247E79E}">
      <dgm:prSet phldrT="[Text]"/>
      <dgm:spPr/>
      <dgm:t>
        <a:bodyPr/>
        <a:lstStyle/>
        <a:p>
          <a:r>
            <a:rPr lang="en-US" dirty="0" smtClean="0"/>
            <a:t>Services</a:t>
          </a:r>
          <a:endParaRPr lang="en-US" dirty="0"/>
        </a:p>
      </dgm:t>
    </dgm:pt>
    <dgm:pt modelId="{D2FBCF4F-CF5F-284E-B51A-4DEBBA237DA2}" type="parTrans" cxnId="{7A988B93-0AEB-E943-BEC8-3CDE2BB28534}">
      <dgm:prSet/>
      <dgm:spPr/>
      <dgm:t>
        <a:bodyPr/>
        <a:lstStyle/>
        <a:p>
          <a:endParaRPr lang="en-US"/>
        </a:p>
      </dgm:t>
    </dgm:pt>
    <dgm:pt modelId="{C5184B67-B615-BF44-87E4-9E2A540813AC}" type="sibTrans" cxnId="{7A988B93-0AEB-E943-BEC8-3CDE2BB28534}">
      <dgm:prSet/>
      <dgm:spPr/>
      <dgm:t>
        <a:bodyPr/>
        <a:lstStyle/>
        <a:p>
          <a:endParaRPr lang="en-US"/>
        </a:p>
      </dgm:t>
    </dgm:pt>
    <dgm:pt modelId="{5FEFED0C-1931-494C-8F77-79E21BC9B030}">
      <dgm:prSet phldrT="[Text]"/>
      <dgm:spPr/>
      <dgm:t>
        <a:bodyPr/>
        <a:lstStyle/>
        <a:p>
          <a:r>
            <a:rPr lang="en-US" dirty="0" smtClean="0"/>
            <a:t>Apps</a:t>
          </a:r>
          <a:endParaRPr lang="en-US" dirty="0"/>
        </a:p>
      </dgm:t>
    </dgm:pt>
    <dgm:pt modelId="{5E6F84E8-16A1-3542-9E7D-64F6B92D219B}" type="parTrans" cxnId="{FFF3DB10-CE8A-E843-8412-621E093BD848}">
      <dgm:prSet/>
      <dgm:spPr/>
      <dgm:t>
        <a:bodyPr/>
        <a:lstStyle/>
        <a:p>
          <a:endParaRPr lang="en-US"/>
        </a:p>
      </dgm:t>
    </dgm:pt>
    <dgm:pt modelId="{3EC6FE83-7DFA-724F-9CC8-D56AB0DF32C6}" type="sibTrans" cxnId="{FFF3DB10-CE8A-E843-8412-621E093BD848}">
      <dgm:prSet/>
      <dgm:spPr/>
      <dgm:t>
        <a:bodyPr/>
        <a:lstStyle/>
        <a:p>
          <a:endParaRPr lang="en-US"/>
        </a:p>
      </dgm:t>
    </dgm:pt>
    <dgm:pt modelId="{588B5101-FBE8-6946-ABD2-BD7D460C6FE1}">
      <dgm:prSet phldrT="[Text]"/>
      <dgm:spPr/>
      <dgm:t>
        <a:bodyPr/>
        <a:lstStyle/>
        <a:p>
          <a:r>
            <a:rPr lang="en-US" dirty="0" smtClean="0"/>
            <a:t>Prod</a:t>
          </a:r>
          <a:endParaRPr lang="en-US" dirty="0"/>
        </a:p>
      </dgm:t>
    </dgm:pt>
    <dgm:pt modelId="{E56012F1-4BF0-F14C-87D8-6E6105039BB8}" type="parTrans" cxnId="{1DCA769D-A43F-BC46-B216-2AD64A929E97}">
      <dgm:prSet/>
      <dgm:spPr/>
      <dgm:t>
        <a:bodyPr/>
        <a:lstStyle/>
        <a:p>
          <a:endParaRPr lang="en-US"/>
        </a:p>
      </dgm:t>
    </dgm:pt>
    <dgm:pt modelId="{736A8521-1855-A840-8A29-ECC4D7B69DCF}" type="sibTrans" cxnId="{1DCA769D-A43F-BC46-B216-2AD64A929E97}">
      <dgm:prSet/>
      <dgm:spPr/>
      <dgm:t>
        <a:bodyPr/>
        <a:lstStyle/>
        <a:p>
          <a:endParaRPr lang="en-US"/>
        </a:p>
      </dgm:t>
    </dgm:pt>
    <dgm:pt modelId="{D5CA43EE-50BB-1B44-A48D-0A574B717D84}">
      <dgm:prSet phldrT="[Text]"/>
      <dgm:spPr/>
      <dgm:t>
        <a:bodyPr/>
        <a:lstStyle/>
        <a:p>
          <a:r>
            <a:rPr lang="en-US" dirty="0" smtClean="0"/>
            <a:t>Services</a:t>
          </a:r>
          <a:endParaRPr lang="en-US" dirty="0"/>
        </a:p>
      </dgm:t>
    </dgm:pt>
    <dgm:pt modelId="{D0CD10EB-E0C0-DF4A-AB18-E3F3C22779C7}" type="parTrans" cxnId="{B6F0AA1F-CA91-B74F-B6D0-5E97C83661DC}">
      <dgm:prSet/>
      <dgm:spPr/>
      <dgm:t>
        <a:bodyPr/>
        <a:lstStyle/>
        <a:p>
          <a:endParaRPr lang="en-US"/>
        </a:p>
      </dgm:t>
    </dgm:pt>
    <dgm:pt modelId="{43850045-2171-9940-B707-8C2674CA3731}" type="sibTrans" cxnId="{B6F0AA1F-CA91-B74F-B6D0-5E97C83661DC}">
      <dgm:prSet/>
      <dgm:spPr/>
      <dgm:t>
        <a:bodyPr/>
        <a:lstStyle/>
        <a:p>
          <a:endParaRPr lang="en-US"/>
        </a:p>
      </dgm:t>
    </dgm:pt>
    <dgm:pt modelId="{05D969F3-853E-F740-8D3A-00FC9245FBAD}">
      <dgm:prSet phldrT="[Text]"/>
      <dgm:spPr/>
      <dgm:t>
        <a:bodyPr/>
        <a:lstStyle/>
        <a:p>
          <a:r>
            <a:rPr lang="en-US" dirty="0" smtClean="0"/>
            <a:t>Apps</a:t>
          </a:r>
          <a:endParaRPr lang="en-US" dirty="0"/>
        </a:p>
      </dgm:t>
    </dgm:pt>
    <dgm:pt modelId="{912D4E9A-E498-4B49-B241-A16EB44FE750}" type="parTrans" cxnId="{67FFCE86-3FB9-4446-B49D-56908CD91122}">
      <dgm:prSet/>
      <dgm:spPr/>
      <dgm:t>
        <a:bodyPr/>
        <a:lstStyle/>
        <a:p>
          <a:endParaRPr lang="en-US"/>
        </a:p>
      </dgm:t>
    </dgm:pt>
    <dgm:pt modelId="{84E4EF46-DB95-DC46-A6D2-367508065989}" type="sibTrans" cxnId="{67FFCE86-3FB9-4446-B49D-56908CD91122}">
      <dgm:prSet/>
      <dgm:spPr/>
      <dgm:t>
        <a:bodyPr/>
        <a:lstStyle/>
        <a:p>
          <a:endParaRPr lang="en-US"/>
        </a:p>
      </dgm:t>
    </dgm:pt>
    <dgm:pt modelId="{6A27315B-90CE-7740-A0EC-F9458A00F3A5}" type="pres">
      <dgm:prSet presAssocID="{54C2EEC7-F412-2247-9E56-8F7CDBD613E0}" presName="diagram" presStyleCnt="0">
        <dgm:presLayoutVars>
          <dgm:chPref val="1"/>
          <dgm:dir/>
          <dgm:animOne val="branch"/>
          <dgm:animLvl val="lvl"/>
          <dgm:resizeHandles val="exact"/>
        </dgm:presLayoutVars>
      </dgm:prSet>
      <dgm:spPr/>
      <dgm:t>
        <a:bodyPr/>
        <a:lstStyle/>
        <a:p>
          <a:endParaRPr lang="en-US"/>
        </a:p>
      </dgm:t>
    </dgm:pt>
    <dgm:pt modelId="{28574F92-F9FF-2F44-B959-DC04A72D6E8F}" type="pres">
      <dgm:prSet presAssocID="{55E51843-42A0-5541-BC92-47818A0B5844}" presName="root1" presStyleCnt="0"/>
      <dgm:spPr/>
    </dgm:pt>
    <dgm:pt modelId="{44559FF4-5105-3441-BB04-AAFCFD79ABFD}" type="pres">
      <dgm:prSet presAssocID="{55E51843-42A0-5541-BC92-47818A0B5844}" presName="LevelOneTextNode" presStyleLbl="node0" presStyleIdx="0" presStyleCnt="1">
        <dgm:presLayoutVars>
          <dgm:chPref val="3"/>
        </dgm:presLayoutVars>
      </dgm:prSet>
      <dgm:spPr/>
      <dgm:t>
        <a:bodyPr/>
        <a:lstStyle/>
        <a:p>
          <a:endParaRPr lang="en-US"/>
        </a:p>
      </dgm:t>
    </dgm:pt>
    <dgm:pt modelId="{8E611EF5-242B-914F-AD9E-DD5F200D6992}" type="pres">
      <dgm:prSet presAssocID="{55E51843-42A0-5541-BC92-47818A0B5844}" presName="level2hierChild" presStyleCnt="0"/>
      <dgm:spPr/>
    </dgm:pt>
    <dgm:pt modelId="{0EB600EE-1333-B549-8A63-052EDADAC88D}" type="pres">
      <dgm:prSet presAssocID="{983AA7E7-4ECF-AD4D-A06D-A51882227EAE}" presName="conn2-1" presStyleLbl="parChTrans1D2" presStyleIdx="0" presStyleCnt="1"/>
      <dgm:spPr/>
      <dgm:t>
        <a:bodyPr/>
        <a:lstStyle/>
        <a:p>
          <a:endParaRPr lang="en-US"/>
        </a:p>
      </dgm:t>
    </dgm:pt>
    <dgm:pt modelId="{ED5F53C7-50C6-4D47-83D8-0C539C8259DB}" type="pres">
      <dgm:prSet presAssocID="{983AA7E7-4ECF-AD4D-A06D-A51882227EAE}" presName="connTx" presStyleLbl="parChTrans1D2" presStyleIdx="0" presStyleCnt="1"/>
      <dgm:spPr/>
      <dgm:t>
        <a:bodyPr/>
        <a:lstStyle/>
        <a:p>
          <a:endParaRPr lang="en-US"/>
        </a:p>
      </dgm:t>
    </dgm:pt>
    <dgm:pt modelId="{360013CE-790A-9B4E-8709-F58D95F80028}" type="pres">
      <dgm:prSet presAssocID="{1CE5580B-1A3B-0943-AA0B-77716780C963}" presName="root2" presStyleCnt="0"/>
      <dgm:spPr/>
    </dgm:pt>
    <dgm:pt modelId="{9DE603F3-11AC-944A-976B-D67E1C9DD6FE}" type="pres">
      <dgm:prSet presAssocID="{1CE5580B-1A3B-0943-AA0B-77716780C963}" presName="LevelTwoTextNode" presStyleLbl="node2" presStyleIdx="0" presStyleCnt="1">
        <dgm:presLayoutVars>
          <dgm:chPref val="3"/>
        </dgm:presLayoutVars>
      </dgm:prSet>
      <dgm:spPr/>
      <dgm:t>
        <a:bodyPr/>
        <a:lstStyle/>
        <a:p>
          <a:endParaRPr lang="en-US"/>
        </a:p>
      </dgm:t>
    </dgm:pt>
    <dgm:pt modelId="{72FFEAF4-3BE6-6B4F-B836-F396F60F17C5}" type="pres">
      <dgm:prSet presAssocID="{1CE5580B-1A3B-0943-AA0B-77716780C963}" presName="level3hierChild" presStyleCnt="0"/>
      <dgm:spPr/>
    </dgm:pt>
    <dgm:pt modelId="{18D50ABF-33B9-C54E-9049-CF8498081FBD}" type="pres">
      <dgm:prSet presAssocID="{797856A9-4502-A841-BD3B-197F1BE620DA}" presName="conn2-1" presStyleLbl="parChTrans1D3" presStyleIdx="0" presStyleCnt="3"/>
      <dgm:spPr/>
      <dgm:t>
        <a:bodyPr/>
        <a:lstStyle/>
        <a:p>
          <a:endParaRPr lang="en-US"/>
        </a:p>
      </dgm:t>
    </dgm:pt>
    <dgm:pt modelId="{D77AF686-70EF-DD4A-A266-E9FF3F4DEFCC}" type="pres">
      <dgm:prSet presAssocID="{797856A9-4502-A841-BD3B-197F1BE620DA}" presName="connTx" presStyleLbl="parChTrans1D3" presStyleIdx="0" presStyleCnt="3"/>
      <dgm:spPr/>
      <dgm:t>
        <a:bodyPr/>
        <a:lstStyle/>
        <a:p>
          <a:endParaRPr lang="en-US"/>
        </a:p>
      </dgm:t>
    </dgm:pt>
    <dgm:pt modelId="{6A5036AA-405C-0F46-8E07-ED96CE22C65A}" type="pres">
      <dgm:prSet presAssocID="{7BF5F62A-27B1-0144-B613-205D61D8C40F}" presName="root2" presStyleCnt="0"/>
      <dgm:spPr/>
    </dgm:pt>
    <dgm:pt modelId="{81767A7A-F4FD-4E4C-870C-97E527DB44D8}" type="pres">
      <dgm:prSet presAssocID="{7BF5F62A-27B1-0144-B613-205D61D8C40F}" presName="LevelTwoTextNode" presStyleLbl="node3" presStyleIdx="0" presStyleCnt="3">
        <dgm:presLayoutVars>
          <dgm:chPref val="3"/>
        </dgm:presLayoutVars>
      </dgm:prSet>
      <dgm:spPr/>
      <dgm:t>
        <a:bodyPr/>
        <a:lstStyle/>
        <a:p>
          <a:endParaRPr lang="en-US"/>
        </a:p>
      </dgm:t>
    </dgm:pt>
    <dgm:pt modelId="{94DE9A6C-CD93-A54C-9EC4-6A97A0F14C77}" type="pres">
      <dgm:prSet presAssocID="{7BF5F62A-27B1-0144-B613-205D61D8C40F}" presName="level3hierChild" presStyleCnt="0"/>
      <dgm:spPr/>
    </dgm:pt>
    <dgm:pt modelId="{31237A95-79C9-B648-AA56-3978B0C7D0CB}" type="pres">
      <dgm:prSet presAssocID="{0D2B443C-4EE6-F047-8495-DE77F9754873}" presName="conn2-1" presStyleLbl="parChTrans1D4" presStyleIdx="0" presStyleCnt="6"/>
      <dgm:spPr/>
      <dgm:t>
        <a:bodyPr/>
        <a:lstStyle/>
        <a:p>
          <a:endParaRPr lang="en-US"/>
        </a:p>
      </dgm:t>
    </dgm:pt>
    <dgm:pt modelId="{A714E7A3-A940-5A4C-BF78-6AA973811604}" type="pres">
      <dgm:prSet presAssocID="{0D2B443C-4EE6-F047-8495-DE77F9754873}" presName="connTx" presStyleLbl="parChTrans1D4" presStyleIdx="0" presStyleCnt="6"/>
      <dgm:spPr/>
      <dgm:t>
        <a:bodyPr/>
        <a:lstStyle/>
        <a:p>
          <a:endParaRPr lang="en-US"/>
        </a:p>
      </dgm:t>
    </dgm:pt>
    <dgm:pt modelId="{6B6877D1-D6C1-914E-A481-18F9674B962F}" type="pres">
      <dgm:prSet presAssocID="{0BC5AE55-EBE1-8646-B9BA-4C4FAAAD13DD}" presName="root2" presStyleCnt="0"/>
      <dgm:spPr/>
    </dgm:pt>
    <dgm:pt modelId="{D0009FD7-1F39-D747-9BF8-CDF6BD0D8DED}" type="pres">
      <dgm:prSet presAssocID="{0BC5AE55-EBE1-8646-B9BA-4C4FAAAD13DD}" presName="LevelTwoTextNode" presStyleLbl="node4" presStyleIdx="0" presStyleCnt="6">
        <dgm:presLayoutVars>
          <dgm:chPref val="3"/>
        </dgm:presLayoutVars>
      </dgm:prSet>
      <dgm:spPr/>
      <dgm:t>
        <a:bodyPr/>
        <a:lstStyle/>
        <a:p>
          <a:endParaRPr lang="en-US"/>
        </a:p>
      </dgm:t>
    </dgm:pt>
    <dgm:pt modelId="{F9386062-520C-1141-BF3F-A05AFCB5C667}" type="pres">
      <dgm:prSet presAssocID="{0BC5AE55-EBE1-8646-B9BA-4C4FAAAD13DD}" presName="level3hierChild" presStyleCnt="0"/>
      <dgm:spPr/>
    </dgm:pt>
    <dgm:pt modelId="{E2897233-4B5B-804E-A9F5-020436F8E645}" type="pres">
      <dgm:prSet presAssocID="{E14968A7-C2EC-AC45-9BB8-0068DB77F406}" presName="conn2-1" presStyleLbl="parChTrans1D4" presStyleIdx="1" presStyleCnt="6"/>
      <dgm:spPr/>
      <dgm:t>
        <a:bodyPr/>
        <a:lstStyle/>
        <a:p>
          <a:endParaRPr lang="en-US"/>
        </a:p>
      </dgm:t>
    </dgm:pt>
    <dgm:pt modelId="{CD9FB0DC-7EE9-B546-AF4D-DD3421EAD576}" type="pres">
      <dgm:prSet presAssocID="{E14968A7-C2EC-AC45-9BB8-0068DB77F406}" presName="connTx" presStyleLbl="parChTrans1D4" presStyleIdx="1" presStyleCnt="6"/>
      <dgm:spPr/>
      <dgm:t>
        <a:bodyPr/>
        <a:lstStyle/>
        <a:p>
          <a:endParaRPr lang="en-US"/>
        </a:p>
      </dgm:t>
    </dgm:pt>
    <dgm:pt modelId="{78C0A8B4-3D23-3E4C-8B57-E86B4600EFD9}" type="pres">
      <dgm:prSet presAssocID="{68EB9C1A-B9CF-994F-9EEE-41830DC5DD42}" presName="root2" presStyleCnt="0"/>
      <dgm:spPr/>
    </dgm:pt>
    <dgm:pt modelId="{D8EFB0EB-0B4B-0E4B-9044-CFB174A07C3A}" type="pres">
      <dgm:prSet presAssocID="{68EB9C1A-B9CF-994F-9EEE-41830DC5DD42}" presName="LevelTwoTextNode" presStyleLbl="node4" presStyleIdx="1" presStyleCnt="6">
        <dgm:presLayoutVars>
          <dgm:chPref val="3"/>
        </dgm:presLayoutVars>
      </dgm:prSet>
      <dgm:spPr/>
      <dgm:t>
        <a:bodyPr/>
        <a:lstStyle/>
        <a:p>
          <a:endParaRPr lang="en-US"/>
        </a:p>
      </dgm:t>
    </dgm:pt>
    <dgm:pt modelId="{BD607FED-13D5-C44D-A765-B9E2F4FFD9DE}" type="pres">
      <dgm:prSet presAssocID="{68EB9C1A-B9CF-994F-9EEE-41830DC5DD42}" presName="level3hierChild" presStyleCnt="0"/>
      <dgm:spPr/>
    </dgm:pt>
    <dgm:pt modelId="{DBB70CA4-5167-C04F-BB73-AA65C487F11C}" type="pres">
      <dgm:prSet presAssocID="{0A865930-483F-674E-A5D6-E3E940EA9B16}" presName="conn2-1" presStyleLbl="parChTrans1D3" presStyleIdx="1" presStyleCnt="3"/>
      <dgm:spPr/>
      <dgm:t>
        <a:bodyPr/>
        <a:lstStyle/>
        <a:p>
          <a:endParaRPr lang="en-US"/>
        </a:p>
      </dgm:t>
    </dgm:pt>
    <dgm:pt modelId="{83EDD322-6569-6248-8ABE-A3E45D7AE6DD}" type="pres">
      <dgm:prSet presAssocID="{0A865930-483F-674E-A5D6-E3E940EA9B16}" presName="connTx" presStyleLbl="parChTrans1D3" presStyleIdx="1" presStyleCnt="3"/>
      <dgm:spPr/>
      <dgm:t>
        <a:bodyPr/>
        <a:lstStyle/>
        <a:p>
          <a:endParaRPr lang="en-US"/>
        </a:p>
      </dgm:t>
    </dgm:pt>
    <dgm:pt modelId="{8B9FA1A8-FE51-F14E-8F5D-C9F92C35D509}" type="pres">
      <dgm:prSet presAssocID="{3CE8DC8D-399B-8B48-8BCC-728378B9FFDA}" presName="root2" presStyleCnt="0"/>
      <dgm:spPr/>
    </dgm:pt>
    <dgm:pt modelId="{530406CD-EC14-8442-A02D-284275A26E4A}" type="pres">
      <dgm:prSet presAssocID="{3CE8DC8D-399B-8B48-8BCC-728378B9FFDA}" presName="LevelTwoTextNode" presStyleLbl="node3" presStyleIdx="1" presStyleCnt="3">
        <dgm:presLayoutVars>
          <dgm:chPref val="3"/>
        </dgm:presLayoutVars>
      </dgm:prSet>
      <dgm:spPr/>
      <dgm:t>
        <a:bodyPr/>
        <a:lstStyle/>
        <a:p>
          <a:endParaRPr lang="en-US"/>
        </a:p>
      </dgm:t>
    </dgm:pt>
    <dgm:pt modelId="{77BBC94A-B390-BE4C-AFB9-1A54567CC7A9}" type="pres">
      <dgm:prSet presAssocID="{3CE8DC8D-399B-8B48-8BCC-728378B9FFDA}" presName="level3hierChild" presStyleCnt="0"/>
      <dgm:spPr/>
    </dgm:pt>
    <dgm:pt modelId="{9891E9D1-E0F0-C64B-840B-A30CCC14D7C4}" type="pres">
      <dgm:prSet presAssocID="{D0CD10EB-E0C0-DF4A-AB18-E3F3C22779C7}" presName="conn2-1" presStyleLbl="parChTrans1D4" presStyleIdx="2" presStyleCnt="6"/>
      <dgm:spPr/>
      <dgm:t>
        <a:bodyPr/>
        <a:lstStyle/>
        <a:p>
          <a:endParaRPr lang="en-US"/>
        </a:p>
      </dgm:t>
    </dgm:pt>
    <dgm:pt modelId="{3007A366-AEE1-1045-B51C-DC10BFB8601E}" type="pres">
      <dgm:prSet presAssocID="{D0CD10EB-E0C0-DF4A-AB18-E3F3C22779C7}" presName="connTx" presStyleLbl="parChTrans1D4" presStyleIdx="2" presStyleCnt="6"/>
      <dgm:spPr/>
      <dgm:t>
        <a:bodyPr/>
        <a:lstStyle/>
        <a:p>
          <a:endParaRPr lang="en-US"/>
        </a:p>
      </dgm:t>
    </dgm:pt>
    <dgm:pt modelId="{905E111E-31F7-3946-86E0-994B77935C26}" type="pres">
      <dgm:prSet presAssocID="{D5CA43EE-50BB-1B44-A48D-0A574B717D84}" presName="root2" presStyleCnt="0"/>
      <dgm:spPr/>
    </dgm:pt>
    <dgm:pt modelId="{ACC1F096-7CF2-6345-8EAD-4ED5DC0F2783}" type="pres">
      <dgm:prSet presAssocID="{D5CA43EE-50BB-1B44-A48D-0A574B717D84}" presName="LevelTwoTextNode" presStyleLbl="node4" presStyleIdx="2" presStyleCnt="6">
        <dgm:presLayoutVars>
          <dgm:chPref val="3"/>
        </dgm:presLayoutVars>
      </dgm:prSet>
      <dgm:spPr/>
      <dgm:t>
        <a:bodyPr/>
        <a:lstStyle/>
        <a:p>
          <a:endParaRPr lang="en-US"/>
        </a:p>
      </dgm:t>
    </dgm:pt>
    <dgm:pt modelId="{F7D01246-659F-F24C-9E1E-616BC75E5A52}" type="pres">
      <dgm:prSet presAssocID="{D5CA43EE-50BB-1B44-A48D-0A574B717D84}" presName="level3hierChild" presStyleCnt="0"/>
      <dgm:spPr/>
    </dgm:pt>
    <dgm:pt modelId="{6B1D3703-0EE1-AF4C-89F6-16812B5F7533}" type="pres">
      <dgm:prSet presAssocID="{912D4E9A-E498-4B49-B241-A16EB44FE750}" presName="conn2-1" presStyleLbl="parChTrans1D4" presStyleIdx="3" presStyleCnt="6"/>
      <dgm:spPr/>
      <dgm:t>
        <a:bodyPr/>
        <a:lstStyle/>
        <a:p>
          <a:endParaRPr lang="en-US"/>
        </a:p>
      </dgm:t>
    </dgm:pt>
    <dgm:pt modelId="{F5FFBAEF-6A64-0548-85C4-948D2D4109EC}" type="pres">
      <dgm:prSet presAssocID="{912D4E9A-E498-4B49-B241-A16EB44FE750}" presName="connTx" presStyleLbl="parChTrans1D4" presStyleIdx="3" presStyleCnt="6"/>
      <dgm:spPr/>
      <dgm:t>
        <a:bodyPr/>
        <a:lstStyle/>
        <a:p>
          <a:endParaRPr lang="en-US"/>
        </a:p>
      </dgm:t>
    </dgm:pt>
    <dgm:pt modelId="{7E574B7A-DD04-4249-AA4B-D7D979DE5196}" type="pres">
      <dgm:prSet presAssocID="{05D969F3-853E-F740-8D3A-00FC9245FBAD}" presName="root2" presStyleCnt="0"/>
      <dgm:spPr/>
    </dgm:pt>
    <dgm:pt modelId="{C2650A44-EA8D-CB4F-9706-D893A756851D}" type="pres">
      <dgm:prSet presAssocID="{05D969F3-853E-F740-8D3A-00FC9245FBAD}" presName="LevelTwoTextNode" presStyleLbl="node4" presStyleIdx="3" presStyleCnt="6">
        <dgm:presLayoutVars>
          <dgm:chPref val="3"/>
        </dgm:presLayoutVars>
      </dgm:prSet>
      <dgm:spPr/>
      <dgm:t>
        <a:bodyPr/>
        <a:lstStyle/>
        <a:p>
          <a:endParaRPr lang="en-US"/>
        </a:p>
      </dgm:t>
    </dgm:pt>
    <dgm:pt modelId="{9B75C913-9E24-EE47-8424-6EBAE066A952}" type="pres">
      <dgm:prSet presAssocID="{05D969F3-853E-F740-8D3A-00FC9245FBAD}" presName="level3hierChild" presStyleCnt="0"/>
      <dgm:spPr/>
    </dgm:pt>
    <dgm:pt modelId="{8A89E171-B93C-C248-B92E-AF1D0BE50F6E}" type="pres">
      <dgm:prSet presAssocID="{E56012F1-4BF0-F14C-87D8-6E6105039BB8}" presName="conn2-1" presStyleLbl="parChTrans1D3" presStyleIdx="2" presStyleCnt="3"/>
      <dgm:spPr/>
      <dgm:t>
        <a:bodyPr/>
        <a:lstStyle/>
        <a:p>
          <a:endParaRPr lang="en-US"/>
        </a:p>
      </dgm:t>
    </dgm:pt>
    <dgm:pt modelId="{636970AF-4CDB-3442-B31F-EE3D993DCCC4}" type="pres">
      <dgm:prSet presAssocID="{E56012F1-4BF0-F14C-87D8-6E6105039BB8}" presName="connTx" presStyleLbl="parChTrans1D3" presStyleIdx="2" presStyleCnt="3"/>
      <dgm:spPr/>
      <dgm:t>
        <a:bodyPr/>
        <a:lstStyle/>
        <a:p>
          <a:endParaRPr lang="en-US"/>
        </a:p>
      </dgm:t>
    </dgm:pt>
    <dgm:pt modelId="{129224E7-F2AD-A84C-AA26-4CFFB4198740}" type="pres">
      <dgm:prSet presAssocID="{588B5101-FBE8-6946-ABD2-BD7D460C6FE1}" presName="root2" presStyleCnt="0"/>
      <dgm:spPr/>
    </dgm:pt>
    <dgm:pt modelId="{F382679A-1E1E-B241-A723-D17F0470E25C}" type="pres">
      <dgm:prSet presAssocID="{588B5101-FBE8-6946-ABD2-BD7D460C6FE1}" presName="LevelTwoTextNode" presStyleLbl="node3" presStyleIdx="2" presStyleCnt="3">
        <dgm:presLayoutVars>
          <dgm:chPref val="3"/>
        </dgm:presLayoutVars>
      </dgm:prSet>
      <dgm:spPr/>
      <dgm:t>
        <a:bodyPr/>
        <a:lstStyle/>
        <a:p>
          <a:endParaRPr lang="en-US"/>
        </a:p>
      </dgm:t>
    </dgm:pt>
    <dgm:pt modelId="{C63657F6-E2E2-9B44-A7BB-80E1804C5A01}" type="pres">
      <dgm:prSet presAssocID="{588B5101-FBE8-6946-ABD2-BD7D460C6FE1}" presName="level3hierChild" presStyleCnt="0"/>
      <dgm:spPr/>
    </dgm:pt>
    <dgm:pt modelId="{9BE268CC-6D24-3B4E-B54E-C522CA5CFC96}" type="pres">
      <dgm:prSet presAssocID="{D2FBCF4F-CF5F-284E-B51A-4DEBBA237DA2}" presName="conn2-1" presStyleLbl="parChTrans1D4" presStyleIdx="4" presStyleCnt="6"/>
      <dgm:spPr/>
      <dgm:t>
        <a:bodyPr/>
        <a:lstStyle/>
        <a:p>
          <a:endParaRPr lang="en-US"/>
        </a:p>
      </dgm:t>
    </dgm:pt>
    <dgm:pt modelId="{98FAA435-E982-3943-927D-A6E036B5E857}" type="pres">
      <dgm:prSet presAssocID="{D2FBCF4F-CF5F-284E-B51A-4DEBBA237DA2}" presName="connTx" presStyleLbl="parChTrans1D4" presStyleIdx="4" presStyleCnt="6"/>
      <dgm:spPr/>
      <dgm:t>
        <a:bodyPr/>
        <a:lstStyle/>
        <a:p>
          <a:endParaRPr lang="en-US"/>
        </a:p>
      </dgm:t>
    </dgm:pt>
    <dgm:pt modelId="{07A45F08-E189-F444-9785-DA633308EAC0}" type="pres">
      <dgm:prSet presAssocID="{C086B36D-9967-2748-906E-94FD8247E79E}" presName="root2" presStyleCnt="0"/>
      <dgm:spPr/>
    </dgm:pt>
    <dgm:pt modelId="{3E913249-7496-CA44-883A-D45486F05B95}" type="pres">
      <dgm:prSet presAssocID="{C086B36D-9967-2748-906E-94FD8247E79E}" presName="LevelTwoTextNode" presStyleLbl="node4" presStyleIdx="4" presStyleCnt="6">
        <dgm:presLayoutVars>
          <dgm:chPref val="3"/>
        </dgm:presLayoutVars>
      </dgm:prSet>
      <dgm:spPr/>
      <dgm:t>
        <a:bodyPr/>
        <a:lstStyle/>
        <a:p>
          <a:endParaRPr lang="en-US"/>
        </a:p>
      </dgm:t>
    </dgm:pt>
    <dgm:pt modelId="{1C570768-A395-4E4F-AE5C-43767596AEBB}" type="pres">
      <dgm:prSet presAssocID="{C086B36D-9967-2748-906E-94FD8247E79E}" presName="level3hierChild" presStyleCnt="0"/>
      <dgm:spPr/>
    </dgm:pt>
    <dgm:pt modelId="{8CF3169F-C940-6F41-8E18-438E56F831A9}" type="pres">
      <dgm:prSet presAssocID="{5E6F84E8-16A1-3542-9E7D-64F6B92D219B}" presName="conn2-1" presStyleLbl="parChTrans1D4" presStyleIdx="5" presStyleCnt="6"/>
      <dgm:spPr/>
      <dgm:t>
        <a:bodyPr/>
        <a:lstStyle/>
        <a:p>
          <a:endParaRPr lang="en-US"/>
        </a:p>
      </dgm:t>
    </dgm:pt>
    <dgm:pt modelId="{1CE5542F-06B1-3542-96E3-D6E8984866F1}" type="pres">
      <dgm:prSet presAssocID="{5E6F84E8-16A1-3542-9E7D-64F6B92D219B}" presName="connTx" presStyleLbl="parChTrans1D4" presStyleIdx="5" presStyleCnt="6"/>
      <dgm:spPr/>
      <dgm:t>
        <a:bodyPr/>
        <a:lstStyle/>
        <a:p>
          <a:endParaRPr lang="en-US"/>
        </a:p>
      </dgm:t>
    </dgm:pt>
    <dgm:pt modelId="{AA0BF115-4EF7-6545-B0FC-3E1B36E59CF5}" type="pres">
      <dgm:prSet presAssocID="{5FEFED0C-1931-494C-8F77-79E21BC9B030}" presName="root2" presStyleCnt="0"/>
      <dgm:spPr/>
    </dgm:pt>
    <dgm:pt modelId="{6A3FDCF3-33B0-9445-9CC2-6F1B07E098E6}" type="pres">
      <dgm:prSet presAssocID="{5FEFED0C-1931-494C-8F77-79E21BC9B030}" presName="LevelTwoTextNode" presStyleLbl="node4" presStyleIdx="5" presStyleCnt="6">
        <dgm:presLayoutVars>
          <dgm:chPref val="3"/>
        </dgm:presLayoutVars>
      </dgm:prSet>
      <dgm:spPr/>
      <dgm:t>
        <a:bodyPr/>
        <a:lstStyle/>
        <a:p>
          <a:endParaRPr lang="en-US"/>
        </a:p>
      </dgm:t>
    </dgm:pt>
    <dgm:pt modelId="{DAA10C88-99E3-9242-8178-A20D2D522F1A}" type="pres">
      <dgm:prSet presAssocID="{5FEFED0C-1931-494C-8F77-79E21BC9B030}" presName="level3hierChild" presStyleCnt="0"/>
      <dgm:spPr/>
    </dgm:pt>
  </dgm:ptLst>
  <dgm:cxnLst>
    <dgm:cxn modelId="{FF0C5805-1B14-A14B-AADD-6910BCF5339D}" type="presOf" srcId="{68EB9C1A-B9CF-994F-9EEE-41830DC5DD42}" destId="{D8EFB0EB-0B4B-0E4B-9044-CFB174A07C3A}" srcOrd="0" destOrd="0" presId="urn:microsoft.com/office/officeart/2005/8/layout/hierarchy2"/>
    <dgm:cxn modelId="{9D93345E-1782-2C4D-8CE9-AF9B7AD6AD23}" srcId="{54C2EEC7-F412-2247-9E56-8F7CDBD613E0}" destId="{55E51843-42A0-5541-BC92-47818A0B5844}" srcOrd="0" destOrd="0" parTransId="{4EA8A16B-B5F8-8C4E-B0B1-6FCC68189317}" sibTransId="{BF9C419F-CD85-6E4A-8E88-85AA9634F6E7}"/>
    <dgm:cxn modelId="{FF169EC4-AB9B-5746-AB19-042CE6E43DFC}" srcId="{1CE5580B-1A3B-0943-AA0B-77716780C963}" destId="{3CE8DC8D-399B-8B48-8BCC-728378B9FFDA}" srcOrd="1" destOrd="0" parTransId="{0A865930-483F-674E-A5D6-E3E940EA9B16}" sibTransId="{AF23F56C-B41E-094B-A28F-A8FE07AE970A}"/>
    <dgm:cxn modelId="{1DCA769D-A43F-BC46-B216-2AD64A929E97}" srcId="{1CE5580B-1A3B-0943-AA0B-77716780C963}" destId="{588B5101-FBE8-6946-ABD2-BD7D460C6FE1}" srcOrd="2" destOrd="0" parTransId="{E56012F1-4BF0-F14C-87D8-6E6105039BB8}" sibTransId="{736A8521-1855-A840-8A29-ECC4D7B69DCF}"/>
    <dgm:cxn modelId="{3130242E-AF86-044B-B0B4-7036F6C298FF}" type="presOf" srcId="{0D2B443C-4EE6-F047-8495-DE77F9754873}" destId="{31237A95-79C9-B648-AA56-3978B0C7D0CB}" srcOrd="0" destOrd="0" presId="urn:microsoft.com/office/officeart/2005/8/layout/hierarchy2"/>
    <dgm:cxn modelId="{894026CA-2EBD-4C44-8426-1B68BE12B036}" type="presOf" srcId="{E14968A7-C2EC-AC45-9BB8-0068DB77F406}" destId="{CD9FB0DC-7EE9-B546-AF4D-DD3421EAD576}" srcOrd="1" destOrd="0" presId="urn:microsoft.com/office/officeart/2005/8/layout/hierarchy2"/>
    <dgm:cxn modelId="{08B664A8-DB6A-394A-974C-89CD02866F12}" type="presOf" srcId="{54C2EEC7-F412-2247-9E56-8F7CDBD613E0}" destId="{6A27315B-90CE-7740-A0EC-F9458A00F3A5}" srcOrd="0" destOrd="0" presId="urn:microsoft.com/office/officeart/2005/8/layout/hierarchy2"/>
    <dgm:cxn modelId="{C3BDC388-0AE8-074C-BA88-A9DE977A9F47}" type="presOf" srcId="{E56012F1-4BF0-F14C-87D8-6E6105039BB8}" destId="{636970AF-4CDB-3442-B31F-EE3D993DCCC4}" srcOrd="1" destOrd="0" presId="urn:microsoft.com/office/officeart/2005/8/layout/hierarchy2"/>
    <dgm:cxn modelId="{9B62BA9A-6AC5-0B43-B2F2-42073B6DC31C}" srcId="{55E51843-42A0-5541-BC92-47818A0B5844}" destId="{1CE5580B-1A3B-0943-AA0B-77716780C963}" srcOrd="0" destOrd="0" parTransId="{983AA7E7-4ECF-AD4D-A06D-A51882227EAE}" sibTransId="{EEFA41F9-8B97-7C46-B9DC-47CC399DC76F}"/>
    <dgm:cxn modelId="{EB28DB58-9CE2-E84E-9745-AE010C80987A}" type="presOf" srcId="{5E6F84E8-16A1-3542-9E7D-64F6B92D219B}" destId="{8CF3169F-C940-6F41-8E18-438E56F831A9}" srcOrd="0" destOrd="0" presId="urn:microsoft.com/office/officeart/2005/8/layout/hierarchy2"/>
    <dgm:cxn modelId="{FFF3DB10-CE8A-E843-8412-621E093BD848}" srcId="{588B5101-FBE8-6946-ABD2-BD7D460C6FE1}" destId="{5FEFED0C-1931-494C-8F77-79E21BC9B030}" srcOrd="1" destOrd="0" parTransId="{5E6F84E8-16A1-3542-9E7D-64F6B92D219B}" sibTransId="{3EC6FE83-7DFA-724F-9CC8-D56AB0DF32C6}"/>
    <dgm:cxn modelId="{694117CE-51F2-E941-9986-B99E2CF52CB2}" type="presOf" srcId="{E14968A7-C2EC-AC45-9BB8-0068DB77F406}" destId="{E2897233-4B5B-804E-A9F5-020436F8E645}" srcOrd="0" destOrd="0" presId="urn:microsoft.com/office/officeart/2005/8/layout/hierarchy2"/>
    <dgm:cxn modelId="{7A988B93-0AEB-E943-BEC8-3CDE2BB28534}" srcId="{588B5101-FBE8-6946-ABD2-BD7D460C6FE1}" destId="{C086B36D-9967-2748-906E-94FD8247E79E}" srcOrd="0" destOrd="0" parTransId="{D2FBCF4F-CF5F-284E-B51A-4DEBBA237DA2}" sibTransId="{C5184B67-B615-BF44-87E4-9E2A540813AC}"/>
    <dgm:cxn modelId="{C26C013F-B458-A44A-B2AF-9F3D565B5A5F}" type="presOf" srcId="{E56012F1-4BF0-F14C-87D8-6E6105039BB8}" destId="{8A89E171-B93C-C248-B92E-AF1D0BE50F6E}" srcOrd="0" destOrd="0" presId="urn:microsoft.com/office/officeart/2005/8/layout/hierarchy2"/>
    <dgm:cxn modelId="{71C13D24-FE34-B845-B7BE-0DB14B80CDC5}" type="presOf" srcId="{5FEFED0C-1931-494C-8F77-79E21BC9B030}" destId="{6A3FDCF3-33B0-9445-9CC2-6F1B07E098E6}" srcOrd="0" destOrd="0" presId="urn:microsoft.com/office/officeart/2005/8/layout/hierarchy2"/>
    <dgm:cxn modelId="{CE91DC93-93FD-C942-A595-10C5050ACC81}" type="presOf" srcId="{55E51843-42A0-5541-BC92-47818A0B5844}" destId="{44559FF4-5105-3441-BB04-AAFCFD79ABFD}" srcOrd="0" destOrd="0" presId="urn:microsoft.com/office/officeart/2005/8/layout/hierarchy2"/>
    <dgm:cxn modelId="{D15EF0EE-9A4C-7F47-AD30-362AEF504C12}" type="presOf" srcId="{D5CA43EE-50BB-1B44-A48D-0A574B717D84}" destId="{ACC1F096-7CF2-6345-8EAD-4ED5DC0F2783}" srcOrd="0" destOrd="0" presId="urn:microsoft.com/office/officeart/2005/8/layout/hierarchy2"/>
    <dgm:cxn modelId="{C890FF97-79FB-B644-AB8B-E9DE97D19544}" srcId="{7BF5F62A-27B1-0144-B613-205D61D8C40F}" destId="{68EB9C1A-B9CF-994F-9EEE-41830DC5DD42}" srcOrd="1" destOrd="0" parTransId="{E14968A7-C2EC-AC45-9BB8-0068DB77F406}" sibTransId="{013EBFA2-4CBA-0D4E-B6A5-DA971F4FA609}"/>
    <dgm:cxn modelId="{9FF671D5-6FA8-7448-BC5D-CB955781C8B1}" type="presOf" srcId="{1CE5580B-1A3B-0943-AA0B-77716780C963}" destId="{9DE603F3-11AC-944A-976B-D67E1C9DD6FE}" srcOrd="0" destOrd="0" presId="urn:microsoft.com/office/officeart/2005/8/layout/hierarchy2"/>
    <dgm:cxn modelId="{2F27D375-DDB2-F94E-B531-06DF4FCD826E}" type="presOf" srcId="{C086B36D-9967-2748-906E-94FD8247E79E}" destId="{3E913249-7496-CA44-883A-D45486F05B95}" srcOrd="0" destOrd="0" presId="urn:microsoft.com/office/officeart/2005/8/layout/hierarchy2"/>
    <dgm:cxn modelId="{0D226984-A0B7-E54E-AD5D-78ACC8DA9677}" srcId="{1CE5580B-1A3B-0943-AA0B-77716780C963}" destId="{7BF5F62A-27B1-0144-B613-205D61D8C40F}" srcOrd="0" destOrd="0" parTransId="{797856A9-4502-A841-BD3B-197F1BE620DA}" sibTransId="{1E4F860F-86C2-6842-BACA-DEEB893046C9}"/>
    <dgm:cxn modelId="{5412BE2B-EF2C-1A45-85A0-AC2A0DC49446}" type="presOf" srcId="{D2FBCF4F-CF5F-284E-B51A-4DEBBA237DA2}" destId="{98FAA435-E982-3943-927D-A6E036B5E857}" srcOrd="1" destOrd="0" presId="urn:microsoft.com/office/officeart/2005/8/layout/hierarchy2"/>
    <dgm:cxn modelId="{7B15C8AC-3676-694E-AED0-1FFEA88E99EB}" type="presOf" srcId="{912D4E9A-E498-4B49-B241-A16EB44FE750}" destId="{6B1D3703-0EE1-AF4C-89F6-16812B5F7533}" srcOrd="0" destOrd="0" presId="urn:microsoft.com/office/officeart/2005/8/layout/hierarchy2"/>
    <dgm:cxn modelId="{6DC9B83F-F4DB-F849-BADA-6CDCC10C8A60}" type="presOf" srcId="{588B5101-FBE8-6946-ABD2-BD7D460C6FE1}" destId="{F382679A-1E1E-B241-A723-D17F0470E25C}" srcOrd="0" destOrd="0" presId="urn:microsoft.com/office/officeart/2005/8/layout/hierarchy2"/>
    <dgm:cxn modelId="{9DA0B788-D31D-C04B-8AD8-D769EDE43B5A}" type="presOf" srcId="{0BC5AE55-EBE1-8646-B9BA-4C4FAAAD13DD}" destId="{D0009FD7-1F39-D747-9BF8-CDF6BD0D8DED}" srcOrd="0" destOrd="0" presId="urn:microsoft.com/office/officeart/2005/8/layout/hierarchy2"/>
    <dgm:cxn modelId="{CB73D8F3-ADCF-1243-903A-13993709934B}" type="presOf" srcId="{D0CD10EB-E0C0-DF4A-AB18-E3F3C22779C7}" destId="{9891E9D1-E0F0-C64B-840B-A30CCC14D7C4}" srcOrd="0" destOrd="0" presId="urn:microsoft.com/office/officeart/2005/8/layout/hierarchy2"/>
    <dgm:cxn modelId="{6B3577D3-6DDE-494B-8694-605DDD550B95}" type="presOf" srcId="{797856A9-4502-A841-BD3B-197F1BE620DA}" destId="{18D50ABF-33B9-C54E-9049-CF8498081FBD}" srcOrd="0" destOrd="0" presId="urn:microsoft.com/office/officeart/2005/8/layout/hierarchy2"/>
    <dgm:cxn modelId="{C5055A9D-4741-6249-87F0-4A9466B460BF}" type="presOf" srcId="{5E6F84E8-16A1-3542-9E7D-64F6B92D219B}" destId="{1CE5542F-06B1-3542-96E3-D6E8984866F1}" srcOrd="1" destOrd="0" presId="urn:microsoft.com/office/officeart/2005/8/layout/hierarchy2"/>
    <dgm:cxn modelId="{7AC5AD10-FE03-DD4E-95E2-CFD0B7C48BDA}" type="presOf" srcId="{0A865930-483F-674E-A5D6-E3E940EA9B16}" destId="{83EDD322-6569-6248-8ABE-A3E45D7AE6DD}" srcOrd="1" destOrd="0" presId="urn:microsoft.com/office/officeart/2005/8/layout/hierarchy2"/>
    <dgm:cxn modelId="{0126EAA6-CED5-5B40-82BC-BA8D4943285C}" type="presOf" srcId="{912D4E9A-E498-4B49-B241-A16EB44FE750}" destId="{F5FFBAEF-6A64-0548-85C4-948D2D4109EC}" srcOrd="1" destOrd="0" presId="urn:microsoft.com/office/officeart/2005/8/layout/hierarchy2"/>
    <dgm:cxn modelId="{B6F0AA1F-CA91-B74F-B6D0-5E97C83661DC}" srcId="{3CE8DC8D-399B-8B48-8BCC-728378B9FFDA}" destId="{D5CA43EE-50BB-1B44-A48D-0A574B717D84}" srcOrd="0" destOrd="0" parTransId="{D0CD10EB-E0C0-DF4A-AB18-E3F3C22779C7}" sibTransId="{43850045-2171-9940-B707-8C2674CA3731}"/>
    <dgm:cxn modelId="{DC92783D-D40E-0449-8D19-C74CCB3371BE}" type="presOf" srcId="{3CE8DC8D-399B-8B48-8BCC-728378B9FFDA}" destId="{530406CD-EC14-8442-A02D-284275A26E4A}" srcOrd="0" destOrd="0" presId="urn:microsoft.com/office/officeart/2005/8/layout/hierarchy2"/>
    <dgm:cxn modelId="{67FFCE86-3FB9-4446-B49D-56908CD91122}" srcId="{3CE8DC8D-399B-8B48-8BCC-728378B9FFDA}" destId="{05D969F3-853E-F740-8D3A-00FC9245FBAD}" srcOrd="1" destOrd="0" parTransId="{912D4E9A-E498-4B49-B241-A16EB44FE750}" sibTransId="{84E4EF46-DB95-DC46-A6D2-367508065989}"/>
    <dgm:cxn modelId="{F3EA5AB2-171F-E64B-8038-F2DFBF678A2C}" type="presOf" srcId="{D0CD10EB-E0C0-DF4A-AB18-E3F3C22779C7}" destId="{3007A366-AEE1-1045-B51C-DC10BFB8601E}" srcOrd="1" destOrd="0" presId="urn:microsoft.com/office/officeart/2005/8/layout/hierarchy2"/>
    <dgm:cxn modelId="{70EFA0F7-4DAF-084D-867F-1CC439F512F3}" type="presOf" srcId="{983AA7E7-4ECF-AD4D-A06D-A51882227EAE}" destId="{0EB600EE-1333-B549-8A63-052EDADAC88D}" srcOrd="0" destOrd="0" presId="urn:microsoft.com/office/officeart/2005/8/layout/hierarchy2"/>
    <dgm:cxn modelId="{4879A116-E106-4445-9D96-B6E759533D4E}" type="presOf" srcId="{05D969F3-853E-F740-8D3A-00FC9245FBAD}" destId="{C2650A44-EA8D-CB4F-9706-D893A756851D}" srcOrd="0" destOrd="0" presId="urn:microsoft.com/office/officeart/2005/8/layout/hierarchy2"/>
    <dgm:cxn modelId="{91248A72-11F5-5941-8057-FDC1B336E570}" type="presOf" srcId="{D2FBCF4F-CF5F-284E-B51A-4DEBBA237DA2}" destId="{9BE268CC-6D24-3B4E-B54E-C522CA5CFC96}" srcOrd="0" destOrd="0" presId="urn:microsoft.com/office/officeart/2005/8/layout/hierarchy2"/>
    <dgm:cxn modelId="{C7DA1981-9461-4548-88C2-EFCBE72D90C1}" srcId="{7BF5F62A-27B1-0144-B613-205D61D8C40F}" destId="{0BC5AE55-EBE1-8646-B9BA-4C4FAAAD13DD}" srcOrd="0" destOrd="0" parTransId="{0D2B443C-4EE6-F047-8495-DE77F9754873}" sibTransId="{CDFC27B7-346B-2B49-A9A0-8DD578E562B8}"/>
    <dgm:cxn modelId="{2F5B09A6-8679-D247-BB05-64C66B3FAFE4}" type="presOf" srcId="{0D2B443C-4EE6-F047-8495-DE77F9754873}" destId="{A714E7A3-A940-5A4C-BF78-6AA973811604}" srcOrd="1" destOrd="0" presId="urn:microsoft.com/office/officeart/2005/8/layout/hierarchy2"/>
    <dgm:cxn modelId="{A5E7C086-6D71-2847-9485-41717279EBB5}" type="presOf" srcId="{983AA7E7-4ECF-AD4D-A06D-A51882227EAE}" destId="{ED5F53C7-50C6-4D47-83D8-0C539C8259DB}" srcOrd="1" destOrd="0" presId="urn:microsoft.com/office/officeart/2005/8/layout/hierarchy2"/>
    <dgm:cxn modelId="{E9EA977E-D17A-2C49-B8BF-40F9C846C5C2}" type="presOf" srcId="{0A865930-483F-674E-A5D6-E3E940EA9B16}" destId="{DBB70CA4-5167-C04F-BB73-AA65C487F11C}" srcOrd="0" destOrd="0" presId="urn:microsoft.com/office/officeart/2005/8/layout/hierarchy2"/>
    <dgm:cxn modelId="{8F878322-3477-244B-B598-987217AC94FC}" type="presOf" srcId="{797856A9-4502-A841-BD3B-197F1BE620DA}" destId="{D77AF686-70EF-DD4A-A266-E9FF3F4DEFCC}" srcOrd="1" destOrd="0" presId="urn:microsoft.com/office/officeart/2005/8/layout/hierarchy2"/>
    <dgm:cxn modelId="{69E0A8B1-93AF-5548-9C20-6C378935F215}" type="presOf" srcId="{7BF5F62A-27B1-0144-B613-205D61D8C40F}" destId="{81767A7A-F4FD-4E4C-870C-97E527DB44D8}" srcOrd="0" destOrd="0" presId="urn:microsoft.com/office/officeart/2005/8/layout/hierarchy2"/>
    <dgm:cxn modelId="{6FC5C6CD-E3BC-B84D-B858-187E234FB8B6}" type="presParOf" srcId="{6A27315B-90CE-7740-A0EC-F9458A00F3A5}" destId="{28574F92-F9FF-2F44-B959-DC04A72D6E8F}" srcOrd="0" destOrd="0" presId="urn:microsoft.com/office/officeart/2005/8/layout/hierarchy2"/>
    <dgm:cxn modelId="{59CBBE58-BC7B-D443-A6C9-8A0837EEFA28}" type="presParOf" srcId="{28574F92-F9FF-2F44-B959-DC04A72D6E8F}" destId="{44559FF4-5105-3441-BB04-AAFCFD79ABFD}" srcOrd="0" destOrd="0" presId="urn:microsoft.com/office/officeart/2005/8/layout/hierarchy2"/>
    <dgm:cxn modelId="{BEC6BC57-77BF-B448-9AEF-F153E304D5DA}" type="presParOf" srcId="{28574F92-F9FF-2F44-B959-DC04A72D6E8F}" destId="{8E611EF5-242B-914F-AD9E-DD5F200D6992}" srcOrd="1" destOrd="0" presId="urn:microsoft.com/office/officeart/2005/8/layout/hierarchy2"/>
    <dgm:cxn modelId="{B63391FD-D6CB-F944-A20B-19C4D09852CE}" type="presParOf" srcId="{8E611EF5-242B-914F-AD9E-DD5F200D6992}" destId="{0EB600EE-1333-B549-8A63-052EDADAC88D}" srcOrd="0" destOrd="0" presId="urn:microsoft.com/office/officeart/2005/8/layout/hierarchy2"/>
    <dgm:cxn modelId="{5A7B6BD5-7489-7F4A-A528-0546304A04FA}" type="presParOf" srcId="{0EB600EE-1333-B549-8A63-052EDADAC88D}" destId="{ED5F53C7-50C6-4D47-83D8-0C539C8259DB}" srcOrd="0" destOrd="0" presId="urn:microsoft.com/office/officeart/2005/8/layout/hierarchy2"/>
    <dgm:cxn modelId="{E1F59E9A-AA0D-594C-98D7-6EF0AFA842B5}" type="presParOf" srcId="{8E611EF5-242B-914F-AD9E-DD5F200D6992}" destId="{360013CE-790A-9B4E-8709-F58D95F80028}" srcOrd="1" destOrd="0" presId="urn:microsoft.com/office/officeart/2005/8/layout/hierarchy2"/>
    <dgm:cxn modelId="{660DBD50-E287-E547-A2B5-B96617A639CF}" type="presParOf" srcId="{360013CE-790A-9B4E-8709-F58D95F80028}" destId="{9DE603F3-11AC-944A-976B-D67E1C9DD6FE}" srcOrd="0" destOrd="0" presId="urn:microsoft.com/office/officeart/2005/8/layout/hierarchy2"/>
    <dgm:cxn modelId="{83F71EA8-17E4-9649-9040-E1DFD6B610ED}" type="presParOf" srcId="{360013CE-790A-9B4E-8709-F58D95F80028}" destId="{72FFEAF4-3BE6-6B4F-B836-F396F60F17C5}" srcOrd="1" destOrd="0" presId="urn:microsoft.com/office/officeart/2005/8/layout/hierarchy2"/>
    <dgm:cxn modelId="{AA28631D-56B0-FF44-B8C0-9270E5F0172B}" type="presParOf" srcId="{72FFEAF4-3BE6-6B4F-B836-F396F60F17C5}" destId="{18D50ABF-33B9-C54E-9049-CF8498081FBD}" srcOrd="0" destOrd="0" presId="urn:microsoft.com/office/officeart/2005/8/layout/hierarchy2"/>
    <dgm:cxn modelId="{2681FA49-5719-C24F-9127-B943955F2EA7}" type="presParOf" srcId="{18D50ABF-33B9-C54E-9049-CF8498081FBD}" destId="{D77AF686-70EF-DD4A-A266-E9FF3F4DEFCC}" srcOrd="0" destOrd="0" presId="urn:microsoft.com/office/officeart/2005/8/layout/hierarchy2"/>
    <dgm:cxn modelId="{B870B36E-4FE6-3141-A211-6E77E981E930}" type="presParOf" srcId="{72FFEAF4-3BE6-6B4F-B836-F396F60F17C5}" destId="{6A5036AA-405C-0F46-8E07-ED96CE22C65A}" srcOrd="1" destOrd="0" presId="urn:microsoft.com/office/officeart/2005/8/layout/hierarchy2"/>
    <dgm:cxn modelId="{EE211EB8-0604-8B47-896F-D0EBAFA41A24}" type="presParOf" srcId="{6A5036AA-405C-0F46-8E07-ED96CE22C65A}" destId="{81767A7A-F4FD-4E4C-870C-97E527DB44D8}" srcOrd="0" destOrd="0" presId="urn:microsoft.com/office/officeart/2005/8/layout/hierarchy2"/>
    <dgm:cxn modelId="{86ECA996-64F2-A147-9287-45CFCA56B472}" type="presParOf" srcId="{6A5036AA-405C-0F46-8E07-ED96CE22C65A}" destId="{94DE9A6C-CD93-A54C-9EC4-6A97A0F14C77}" srcOrd="1" destOrd="0" presId="urn:microsoft.com/office/officeart/2005/8/layout/hierarchy2"/>
    <dgm:cxn modelId="{9A519DDC-5ECE-AB4A-B715-AE6069CD8E42}" type="presParOf" srcId="{94DE9A6C-CD93-A54C-9EC4-6A97A0F14C77}" destId="{31237A95-79C9-B648-AA56-3978B0C7D0CB}" srcOrd="0" destOrd="0" presId="urn:microsoft.com/office/officeart/2005/8/layout/hierarchy2"/>
    <dgm:cxn modelId="{F00EE123-9FB0-7540-A18F-FF658C1A7290}" type="presParOf" srcId="{31237A95-79C9-B648-AA56-3978B0C7D0CB}" destId="{A714E7A3-A940-5A4C-BF78-6AA973811604}" srcOrd="0" destOrd="0" presId="urn:microsoft.com/office/officeart/2005/8/layout/hierarchy2"/>
    <dgm:cxn modelId="{39069A47-49C5-8F45-81CB-1F4CBA649702}" type="presParOf" srcId="{94DE9A6C-CD93-A54C-9EC4-6A97A0F14C77}" destId="{6B6877D1-D6C1-914E-A481-18F9674B962F}" srcOrd="1" destOrd="0" presId="urn:microsoft.com/office/officeart/2005/8/layout/hierarchy2"/>
    <dgm:cxn modelId="{57988847-5E67-5F4E-BF8F-424AB40594C1}" type="presParOf" srcId="{6B6877D1-D6C1-914E-A481-18F9674B962F}" destId="{D0009FD7-1F39-D747-9BF8-CDF6BD0D8DED}" srcOrd="0" destOrd="0" presId="urn:microsoft.com/office/officeart/2005/8/layout/hierarchy2"/>
    <dgm:cxn modelId="{D269EB18-483C-424D-9C26-E2FD2FBE03F3}" type="presParOf" srcId="{6B6877D1-D6C1-914E-A481-18F9674B962F}" destId="{F9386062-520C-1141-BF3F-A05AFCB5C667}" srcOrd="1" destOrd="0" presId="urn:microsoft.com/office/officeart/2005/8/layout/hierarchy2"/>
    <dgm:cxn modelId="{B2C77297-6473-5040-A82A-A208FB6F6366}" type="presParOf" srcId="{94DE9A6C-CD93-A54C-9EC4-6A97A0F14C77}" destId="{E2897233-4B5B-804E-A9F5-020436F8E645}" srcOrd="2" destOrd="0" presId="urn:microsoft.com/office/officeart/2005/8/layout/hierarchy2"/>
    <dgm:cxn modelId="{DF76548E-99B8-114D-97B7-76A1D4D48F62}" type="presParOf" srcId="{E2897233-4B5B-804E-A9F5-020436F8E645}" destId="{CD9FB0DC-7EE9-B546-AF4D-DD3421EAD576}" srcOrd="0" destOrd="0" presId="urn:microsoft.com/office/officeart/2005/8/layout/hierarchy2"/>
    <dgm:cxn modelId="{C84C04AB-20DA-C442-8EE5-68F42B8FA353}" type="presParOf" srcId="{94DE9A6C-CD93-A54C-9EC4-6A97A0F14C77}" destId="{78C0A8B4-3D23-3E4C-8B57-E86B4600EFD9}" srcOrd="3" destOrd="0" presId="urn:microsoft.com/office/officeart/2005/8/layout/hierarchy2"/>
    <dgm:cxn modelId="{42174A29-E658-8243-BB2D-A2A14535B900}" type="presParOf" srcId="{78C0A8B4-3D23-3E4C-8B57-E86B4600EFD9}" destId="{D8EFB0EB-0B4B-0E4B-9044-CFB174A07C3A}" srcOrd="0" destOrd="0" presId="urn:microsoft.com/office/officeart/2005/8/layout/hierarchy2"/>
    <dgm:cxn modelId="{56F89AEC-0B84-F241-9E28-8436EAD44B5A}" type="presParOf" srcId="{78C0A8B4-3D23-3E4C-8B57-E86B4600EFD9}" destId="{BD607FED-13D5-C44D-A765-B9E2F4FFD9DE}" srcOrd="1" destOrd="0" presId="urn:microsoft.com/office/officeart/2005/8/layout/hierarchy2"/>
    <dgm:cxn modelId="{52D4BD2E-54B2-D640-ACC3-9455DD4067D6}" type="presParOf" srcId="{72FFEAF4-3BE6-6B4F-B836-F396F60F17C5}" destId="{DBB70CA4-5167-C04F-BB73-AA65C487F11C}" srcOrd="2" destOrd="0" presId="urn:microsoft.com/office/officeart/2005/8/layout/hierarchy2"/>
    <dgm:cxn modelId="{C1B7E5E6-D565-EA4F-91F8-A3FA6782600E}" type="presParOf" srcId="{DBB70CA4-5167-C04F-BB73-AA65C487F11C}" destId="{83EDD322-6569-6248-8ABE-A3E45D7AE6DD}" srcOrd="0" destOrd="0" presId="urn:microsoft.com/office/officeart/2005/8/layout/hierarchy2"/>
    <dgm:cxn modelId="{3172A620-5115-6445-9C70-A7F2D7C01368}" type="presParOf" srcId="{72FFEAF4-3BE6-6B4F-B836-F396F60F17C5}" destId="{8B9FA1A8-FE51-F14E-8F5D-C9F92C35D509}" srcOrd="3" destOrd="0" presId="urn:microsoft.com/office/officeart/2005/8/layout/hierarchy2"/>
    <dgm:cxn modelId="{EF8B832A-04BE-D447-9563-8DF84281EFFC}" type="presParOf" srcId="{8B9FA1A8-FE51-F14E-8F5D-C9F92C35D509}" destId="{530406CD-EC14-8442-A02D-284275A26E4A}" srcOrd="0" destOrd="0" presId="urn:microsoft.com/office/officeart/2005/8/layout/hierarchy2"/>
    <dgm:cxn modelId="{DBEFB42E-B1DD-9647-A1C8-74E5A7E87313}" type="presParOf" srcId="{8B9FA1A8-FE51-F14E-8F5D-C9F92C35D509}" destId="{77BBC94A-B390-BE4C-AFB9-1A54567CC7A9}" srcOrd="1" destOrd="0" presId="urn:microsoft.com/office/officeart/2005/8/layout/hierarchy2"/>
    <dgm:cxn modelId="{67AC13F9-468D-844F-AE77-5B8A35492C31}" type="presParOf" srcId="{77BBC94A-B390-BE4C-AFB9-1A54567CC7A9}" destId="{9891E9D1-E0F0-C64B-840B-A30CCC14D7C4}" srcOrd="0" destOrd="0" presId="urn:microsoft.com/office/officeart/2005/8/layout/hierarchy2"/>
    <dgm:cxn modelId="{61F3F36C-FE4F-6945-A57B-0072910BD91F}" type="presParOf" srcId="{9891E9D1-E0F0-C64B-840B-A30CCC14D7C4}" destId="{3007A366-AEE1-1045-B51C-DC10BFB8601E}" srcOrd="0" destOrd="0" presId="urn:microsoft.com/office/officeart/2005/8/layout/hierarchy2"/>
    <dgm:cxn modelId="{302501B1-49EA-9B46-9DA3-68C9F1209F12}" type="presParOf" srcId="{77BBC94A-B390-BE4C-AFB9-1A54567CC7A9}" destId="{905E111E-31F7-3946-86E0-994B77935C26}" srcOrd="1" destOrd="0" presId="urn:microsoft.com/office/officeart/2005/8/layout/hierarchy2"/>
    <dgm:cxn modelId="{9B7F2B18-20F2-CE44-998D-E5C3F870AD81}" type="presParOf" srcId="{905E111E-31F7-3946-86E0-994B77935C26}" destId="{ACC1F096-7CF2-6345-8EAD-4ED5DC0F2783}" srcOrd="0" destOrd="0" presId="urn:microsoft.com/office/officeart/2005/8/layout/hierarchy2"/>
    <dgm:cxn modelId="{5CACB2E9-B490-A644-A541-A53AFE6A0D8F}" type="presParOf" srcId="{905E111E-31F7-3946-86E0-994B77935C26}" destId="{F7D01246-659F-F24C-9E1E-616BC75E5A52}" srcOrd="1" destOrd="0" presId="urn:microsoft.com/office/officeart/2005/8/layout/hierarchy2"/>
    <dgm:cxn modelId="{B99B541E-468B-CC4B-B26D-295739A8EA66}" type="presParOf" srcId="{77BBC94A-B390-BE4C-AFB9-1A54567CC7A9}" destId="{6B1D3703-0EE1-AF4C-89F6-16812B5F7533}" srcOrd="2" destOrd="0" presId="urn:microsoft.com/office/officeart/2005/8/layout/hierarchy2"/>
    <dgm:cxn modelId="{86ED4B6A-7665-3846-B74E-9FDDD2D2C17D}" type="presParOf" srcId="{6B1D3703-0EE1-AF4C-89F6-16812B5F7533}" destId="{F5FFBAEF-6A64-0548-85C4-948D2D4109EC}" srcOrd="0" destOrd="0" presId="urn:microsoft.com/office/officeart/2005/8/layout/hierarchy2"/>
    <dgm:cxn modelId="{C3BA2C17-06FC-494F-B26B-B92A9E06420C}" type="presParOf" srcId="{77BBC94A-B390-BE4C-AFB9-1A54567CC7A9}" destId="{7E574B7A-DD04-4249-AA4B-D7D979DE5196}" srcOrd="3" destOrd="0" presId="urn:microsoft.com/office/officeart/2005/8/layout/hierarchy2"/>
    <dgm:cxn modelId="{9F267A76-A6AD-B040-BA89-30BD4BC02711}" type="presParOf" srcId="{7E574B7A-DD04-4249-AA4B-D7D979DE5196}" destId="{C2650A44-EA8D-CB4F-9706-D893A756851D}" srcOrd="0" destOrd="0" presId="urn:microsoft.com/office/officeart/2005/8/layout/hierarchy2"/>
    <dgm:cxn modelId="{2CE5D299-C9CC-8A47-8880-CF3CC2766C50}" type="presParOf" srcId="{7E574B7A-DD04-4249-AA4B-D7D979DE5196}" destId="{9B75C913-9E24-EE47-8424-6EBAE066A952}" srcOrd="1" destOrd="0" presId="urn:microsoft.com/office/officeart/2005/8/layout/hierarchy2"/>
    <dgm:cxn modelId="{63F46299-7A30-C442-97EC-F1AC19232D7C}" type="presParOf" srcId="{72FFEAF4-3BE6-6B4F-B836-F396F60F17C5}" destId="{8A89E171-B93C-C248-B92E-AF1D0BE50F6E}" srcOrd="4" destOrd="0" presId="urn:microsoft.com/office/officeart/2005/8/layout/hierarchy2"/>
    <dgm:cxn modelId="{59C63C4D-F73D-FC4C-ADFE-75F0CEEF4C7C}" type="presParOf" srcId="{8A89E171-B93C-C248-B92E-AF1D0BE50F6E}" destId="{636970AF-4CDB-3442-B31F-EE3D993DCCC4}" srcOrd="0" destOrd="0" presId="urn:microsoft.com/office/officeart/2005/8/layout/hierarchy2"/>
    <dgm:cxn modelId="{595473BB-130C-D84D-8991-71A70665788C}" type="presParOf" srcId="{72FFEAF4-3BE6-6B4F-B836-F396F60F17C5}" destId="{129224E7-F2AD-A84C-AA26-4CFFB4198740}" srcOrd="5" destOrd="0" presId="urn:microsoft.com/office/officeart/2005/8/layout/hierarchy2"/>
    <dgm:cxn modelId="{226A9D70-21A4-D14D-99C8-5D9435F2692A}" type="presParOf" srcId="{129224E7-F2AD-A84C-AA26-4CFFB4198740}" destId="{F382679A-1E1E-B241-A723-D17F0470E25C}" srcOrd="0" destOrd="0" presId="urn:microsoft.com/office/officeart/2005/8/layout/hierarchy2"/>
    <dgm:cxn modelId="{76B6F7A6-53DA-1143-A079-4A6CA49200C5}" type="presParOf" srcId="{129224E7-F2AD-A84C-AA26-4CFFB4198740}" destId="{C63657F6-E2E2-9B44-A7BB-80E1804C5A01}" srcOrd="1" destOrd="0" presId="urn:microsoft.com/office/officeart/2005/8/layout/hierarchy2"/>
    <dgm:cxn modelId="{75953584-8FB1-EC49-AF4B-8536E7F4820A}" type="presParOf" srcId="{C63657F6-E2E2-9B44-A7BB-80E1804C5A01}" destId="{9BE268CC-6D24-3B4E-B54E-C522CA5CFC96}" srcOrd="0" destOrd="0" presId="urn:microsoft.com/office/officeart/2005/8/layout/hierarchy2"/>
    <dgm:cxn modelId="{136E7B8A-92C5-1E49-ACB0-B5FC5B09661D}" type="presParOf" srcId="{9BE268CC-6D24-3B4E-B54E-C522CA5CFC96}" destId="{98FAA435-E982-3943-927D-A6E036B5E857}" srcOrd="0" destOrd="0" presId="urn:microsoft.com/office/officeart/2005/8/layout/hierarchy2"/>
    <dgm:cxn modelId="{0B490CB5-C36E-7642-9F5E-44C05FE0B544}" type="presParOf" srcId="{C63657F6-E2E2-9B44-A7BB-80E1804C5A01}" destId="{07A45F08-E189-F444-9785-DA633308EAC0}" srcOrd="1" destOrd="0" presId="urn:microsoft.com/office/officeart/2005/8/layout/hierarchy2"/>
    <dgm:cxn modelId="{D668B7FE-6732-4F4C-8D4A-B8E599D02209}" type="presParOf" srcId="{07A45F08-E189-F444-9785-DA633308EAC0}" destId="{3E913249-7496-CA44-883A-D45486F05B95}" srcOrd="0" destOrd="0" presId="urn:microsoft.com/office/officeart/2005/8/layout/hierarchy2"/>
    <dgm:cxn modelId="{0085C418-B5F5-594E-8F63-0D0BF76856D7}" type="presParOf" srcId="{07A45F08-E189-F444-9785-DA633308EAC0}" destId="{1C570768-A395-4E4F-AE5C-43767596AEBB}" srcOrd="1" destOrd="0" presId="urn:microsoft.com/office/officeart/2005/8/layout/hierarchy2"/>
    <dgm:cxn modelId="{1248B72E-24D2-EE4B-BE2B-F13BAEE39D3E}" type="presParOf" srcId="{C63657F6-E2E2-9B44-A7BB-80E1804C5A01}" destId="{8CF3169F-C940-6F41-8E18-438E56F831A9}" srcOrd="2" destOrd="0" presId="urn:microsoft.com/office/officeart/2005/8/layout/hierarchy2"/>
    <dgm:cxn modelId="{578403AB-AB84-174B-8F26-09E964093509}" type="presParOf" srcId="{8CF3169F-C940-6F41-8E18-438E56F831A9}" destId="{1CE5542F-06B1-3542-96E3-D6E8984866F1}" srcOrd="0" destOrd="0" presId="urn:microsoft.com/office/officeart/2005/8/layout/hierarchy2"/>
    <dgm:cxn modelId="{BD0D9959-B094-8A43-95E0-B9AD06AF7C03}" type="presParOf" srcId="{C63657F6-E2E2-9B44-A7BB-80E1804C5A01}" destId="{AA0BF115-4EF7-6545-B0FC-3E1B36E59CF5}" srcOrd="3" destOrd="0" presId="urn:microsoft.com/office/officeart/2005/8/layout/hierarchy2"/>
    <dgm:cxn modelId="{223D86D4-4C47-FA49-87F5-D04761A844EE}" type="presParOf" srcId="{AA0BF115-4EF7-6545-B0FC-3E1B36E59CF5}" destId="{6A3FDCF3-33B0-9445-9CC2-6F1B07E098E6}" srcOrd="0" destOrd="0" presId="urn:microsoft.com/office/officeart/2005/8/layout/hierarchy2"/>
    <dgm:cxn modelId="{86ACEB82-7F70-A944-83D0-68E79A5DF227}" type="presParOf" srcId="{AA0BF115-4EF7-6545-B0FC-3E1B36E59CF5}" destId="{DAA10C88-99E3-9242-8178-A20D2D522F1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566293" y="320019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3387081"/>
        <a:ext cx="22369" cy="22369"/>
      </dsp:txXfrm>
    </dsp:sp>
    <dsp:sp modelId="{AB1A16A1-51F5-E843-BEA9-058AEE4F9296}">
      <dsp:nvSpPr>
        <dsp:cNvPr id="0" name=""/>
        <dsp:cNvSpPr/>
      </dsp:nvSpPr>
      <dsp:spPr>
        <a:xfrm>
          <a:off x="1566293" y="3154470"/>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3194992"/>
        <a:ext cx="10395" cy="10395"/>
      </dsp:txXfrm>
    </dsp:sp>
    <dsp:sp modelId="{8CAB5C92-49A8-C848-BABE-382D278EE93C}">
      <dsp:nvSpPr>
        <dsp:cNvPr id="0" name=""/>
        <dsp:cNvSpPr/>
      </dsp:nvSpPr>
      <dsp:spPr>
        <a:xfrm>
          <a:off x="1566293" y="2804038"/>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990929"/>
        <a:ext cx="22369" cy="22369"/>
      </dsp:txXfrm>
    </dsp:sp>
    <dsp:sp modelId="{26C46F27-1C69-E946-A6ED-237CE8F6D278}">
      <dsp:nvSpPr>
        <dsp:cNvPr id="0" name=""/>
        <dsp:cNvSpPr/>
      </dsp:nvSpPr>
      <dsp:spPr>
        <a:xfrm>
          <a:off x="318890" y="2011735"/>
          <a:ext cx="207900" cy="1188454"/>
        </a:xfrm>
        <a:custGeom>
          <a:avLst/>
          <a:gdLst/>
          <a:ahLst/>
          <a:cxnLst/>
          <a:rect l="0" t="0" r="0" b="0"/>
          <a:pathLst>
            <a:path>
              <a:moveTo>
                <a:pt x="0" y="0"/>
              </a:moveTo>
              <a:lnTo>
                <a:pt x="103950" y="0"/>
              </a:lnTo>
              <a:lnTo>
                <a:pt x="103950" y="1188454"/>
              </a:lnTo>
              <a:lnTo>
                <a:pt x="207900" y="1188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2575800"/>
        <a:ext cx="60325" cy="60325"/>
      </dsp:txXfrm>
    </dsp:sp>
    <dsp:sp modelId="{3FE9ED51-1184-4C40-A194-2370E22D213D}">
      <dsp:nvSpPr>
        <dsp:cNvPr id="0" name=""/>
        <dsp:cNvSpPr/>
      </dsp:nvSpPr>
      <dsp:spPr>
        <a:xfrm>
          <a:off x="1566293" y="2011735"/>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2198626"/>
        <a:ext cx="22369" cy="22369"/>
      </dsp:txXfrm>
    </dsp:sp>
    <dsp:sp modelId="{FA140C32-6262-3B4F-A174-9BF2E05B6DC5}">
      <dsp:nvSpPr>
        <dsp:cNvPr id="0" name=""/>
        <dsp:cNvSpPr/>
      </dsp:nvSpPr>
      <dsp:spPr>
        <a:xfrm>
          <a:off x="1566293"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65045" y="2006537"/>
        <a:ext cx="10395" cy="10395"/>
      </dsp:txXfrm>
    </dsp:sp>
    <dsp:sp modelId="{FC7BCC22-6A3B-F64B-8B9F-4F8F677B326F}">
      <dsp:nvSpPr>
        <dsp:cNvPr id="0" name=""/>
        <dsp:cNvSpPr/>
      </dsp:nvSpPr>
      <dsp:spPr>
        <a:xfrm>
          <a:off x="1566293" y="1615583"/>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802474"/>
        <a:ext cx="22369" cy="22369"/>
      </dsp:txXfrm>
    </dsp:sp>
    <dsp:sp modelId="{3EFE5D2C-377A-BD44-8D3B-4B92C1BA439E}">
      <dsp:nvSpPr>
        <dsp:cNvPr id="0" name=""/>
        <dsp:cNvSpPr/>
      </dsp:nvSpPr>
      <dsp:spPr>
        <a:xfrm>
          <a:off x="318890" y="1966015"/>
          <a:ext cx="207900" cy="91440"/>
        </a:xfrm>
        <a:custGeom>
          <a:avLst/>
          <a:gdLst/>
          <a:ahLst/>
          <a:cxnLst/>
          <a:rect l="0" t="0" r="0" b="0"/>
          <a:pathLst>
            <a:path>
              <a:moveTo>
                <a:pt x="0" y="45720"/>
              </a:moveTo>
              <a:lnTo>
                <a:pt x="20790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7643" y="2006537"/>
        <a:ext cx="10395" cy="10395"/>
      </dsp:txXfrm>
    </dsp:sp>
    <dsp:sp modelId="{589A138F-8145-7248-B513-1A8EF75B2A2E}">
      <dsp:nvSpPr>
        <dsp:cNvPr id="0" name=""/>
        <dsp:cNvSpPr/>
      </dsp:nvSpPr>
      <dsp:spPr>
        <a:xfrm>
          <a:off x="2813695" y="1219432"/>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311291"/>
        <a:ext cx="14357" cy="14357"/>
      </dsp:txXfrm>
    </dsp:sp>
    <dsp:sp modelId="{77D38697-D7A5-FB4B-8908-C32320B5CA2E}">
      <dsp:nvSpPr>
        <dsp:cNvPr id="0" name=""/>
        <dsp:cNvSpPr/>
      </dsp:nvSpPr>
      <dsp:spPr>
        <a:xfrm>
          <a:off x="2813695" y="1021356"/>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1113215"/>
        <a:ext cx="14357" cy="14357"/>
      </dsp:txXfrm>
    </dsp:sp>
    <dsp:sp modelId="{5A9AD90F-CD3A-8442-9DA2-63D02773F0C4}">
      <dsp:nvSpPr>
        <dsp:cNvPr id="0" name=""/>
        <dsp:cNvSpPr/>
      </dsp:nvSpPr>
      <dsp:spPr>
        <a:xfrm>
          <a:off x="1566293" y="823280"/>
          <a:ext cx="207900" cy="396151"/>
        </a:xfrm>
        <a:custGeom>
          <a:avLst/>
          <a:gdLst/>
          <a:ahLst/>
          <a:cxnLst/>
          <a:rect l="0" t="0" r="0" b="0"/>
          <a:pathLst>
            <a:path>
              <a:moveTo>
                <a:pt x="0" y="0"/>
              </a:moveTo>
              <a:lnTo>
                <a:pt x="103950" y="0"/>
              </a:lnTo>
              <a:lnTo>
                <a:pt x="103950" y="396151"/>
              </a:lnTo>
              <a:lnTo>
                <a:pt x="207900" y="39615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1010171"/>
        <a:ext cx="22369" cy="22369"/>
      </dsp:txXfrm>
    </dsp:sp>
    <dsp:sp modelId="{935B4AA1-2594-044E-A368-9D8B159EA907}">
      <dsp:nvSpPr>
        <dsp:cNvPr id="0" name=""/>
        <dsp:cNvSpPr/>
      </dsp:nvSpPr>
      <dsp:spPr>
        <a:xfrm>
          <a:off x="2813695" y="427129"/>
          <a:ext cx="207900" cy="198075"/>
        </a:xfrm>
        <a:custGeom>
          <a:avLst/>
          <a:gdLst/>
          <a:ahLst/>
          <a:cxnLst/>
          <a:rect l="0" t="0" r="0" b="0"/>
          <a:pathLst>
            <a:path>
              <a:moveTo>
                <a:pt x="0" y="0"/>
              </a:moveTo>
              <a:lnTo>
                <a:pt x="103950" y="0"/>
              </a:lnTo>
              <a:lnTo>
                <a:pt x="103950" y="198075"/>
              </a:lnTo>
              <a:lnTo>
                <a:pt x="207900" y="198075"/>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518988"/>
        <a:ext cx="14357" cy="14357"/>
      </dsp:txXfrm>
    </dsp:sp>
    <dsp:sp modelId="{D91A0D53-7A13-324D-960D-3EA4B9EE833D}">
      <dsp:nvSpPr>
        <dsp:cNvPr id="0" name=""/>
        <dsp:cNvSpPr/>
      </dsp:nvSpPr>
      <dsp:spPr>
        <a:xfrm>
          <a:off x="2813695" y="229053"/>
          <a:ext cx="207900" cy="198075"/>
        </a:xfrm>
        <a:custGeom>
          <a:avLst/>
          <a:gdLst/>
          <a:ahLst/>
          <a:cxnLst/>
          <a:rect l="0" t="0" r="0" b="0"/>
          <a:pathLst>
            <a:path>
              <a:moveTo>
                <a:pt x="0" y="198075"/>
              </a:moveTo>
              <a:lnTo>
                <a:pt x="103950" y="198075"/>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910466" y="320912"/>
        <a:ext cx="14357" cy="14357"/>
      </dsp:txXfrm>
    </dsp:sp>
    <dsp:sp modelId="{85A42470-FA55-7645-B6F3-7606E236C171}">
      <dsp:nvSpPr>
        <dsp:cNvPr id="0" name=""/>
        <dsp:cNvSpPr/>
      </dsp:nvSpPr>
      <dsp:spPr>
        <a:xfrm>
          <a:off x="1566293" y="427129"/>
          <a:ext cx="207900" cy="396151"/>
        </a:xfrm>
        <a:custGeom>
          <a:avLst/>
          <a:gdLst/>
          <a:ahLst/>
          <a:cxnLst/>
          <a:rect l="0" t="0" r="0" b="0"/>
          <a:pathLst>
            <a:path>
              <a:moveTo>
                <a:pt x="0" y="396151"/>
              </a:moveTo>
              <a:lnTo>
                <a:pt x="103950" y="396151"/>
              </a:lnTo>
              <a:lnTo>
                <a:pt x="103950" y="0"/>
              </a:lnTo>
              <a:lnTo>
                <a:pt x="207900"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659058" y="614020"/>
        <a:ext cx="22369" cy="22369"/>
      </dsp:txXfrm>
    </dsp:sp>
    <dsp:sp modelId="{462D8255-4238-6D41-AB3A-1DD8C29B584E}">
      <dsp:nvSpPr>
        <dsp:cNvPr id="0" name=""/>
        <dsp:cNvSpPr/>
      </dsp:nvSpPr>
      <dsp:spPr>
        <a:xfrm>
          <a:off x="318890" y="823280"/>
          <a:ext cx="207900" cy="1188454"/>
        </a:xfrm>
        <a:custGeom>
          <a:avLst/>
          <a:gdLst/>
          <a:ahLst/>
          <a:cxnLst/>
          <a:rect l="0" t="0" r="0" b="0"/>
          <a:pathLst>
            <a:path>
              <a:moveTo>
                <a:pt x="0" y="1188454"/>
              </a:moveTo>
              <a:lnTo>
                <a:pt x="103950" y="1188454"/>
              </a:lnTo>
              <a:lnTo>
                <a:pt x="103950" y="0"/>
              </a:lnTo>
              <a:lnTo>
                <a:pt x="20790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2678" y="1387345"/>
        <a:ext cx="60325" cy="60325"/>
      </dsp:txXfrm>
    </dsp:sp>
    <dsp:sp modelId="{3DB82ED3-5E6E-354D-8788-1CDA70F92F93}">
      <dsp:nvSpPr>
        <dsp:cNvPr id="0" name=""/>
        <dsp:cNvSpPr/>
      </dsp:nvSpPr>
      <dsp:spPr>
        <a:xfrm rot="16200000">
          <a:off x="-673573" y="1853274"/>
          <a:ext cx="1668006"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team-org</a:t>
          </a:r>
          <a:endParaRPr lang="en-US" sz="2000" kern="1200" dirty="0"/>
        </a:p>
      </dsp:txBody>
      <dsp:txXfrm>
        <a:off x="-673573" y="1853274"/>
        <a:ext cx="1668006" cy="316921"/>
      </dsp:txXfrm>
    </dsp:sp>
    <dsp:sp modelId="{C5918B9C-7372-0349-A740-A5C2152D0402}">
      <dsp:nvSpPr>
        <dsp:cNvPr id="0" name=""/>
        <dsp:cNvSpPr/>
      </dsp:nvSpPr>
      <dsp:spPr>
        <a:xfrm>
          <a:off x="526791" y="66481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Spaces</a:t>
          </a:r>
          <a:endParaRPr lang="en-US" sz="2000" kern="1200" dirty="0"/>
        </a:p>
      </dsp:txBody>
      <dsp:txXfrm>
        <a:off x="526791" y="664819"/>
        <a:ext cx="1039501" cy="316921"/>
      </dsp:txXfrm>
    </dsp:sp>
    <dsp:sp modelId="{E5C3A63D-BF47-DE4C-84F3-987813D8D8B0}">
      <dsp:nvSpPr>
        <dsp:cNvPr id="0" name=""/>
        <dsp:cNvSpPr/>
      </dsp:nvSpPr>
      <dsp:spPr>
        <a:xfrm>
          <a:off x="1774193" y="268668"/>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err="1" smtClean="0"/>
            <a:t>Dev</a:t>
          </a:r>
          <a:endParaRPr lang="en-US" sz="2000" kern="1200" dirty="0"/>
        </a:p>
      </dsp:txBody>
      <dsp:txXfrm>
        <a:off x="1774193" y="268668"/>
        <a:ext cx="1039501" cy="316921"/>
      </dsp:txXfrm>
    </dsp:sp>
    <dsp:sp modelId="{6EEF3A5D-E84A-854B-9D63-6B05D28C4FC5}">
      <dsp:nvSpPr>
        <dsp:cNvPr id="0" name=""/>
        <dsp:cNvSpPr/>
      </dsp:nvSpPr>
      <dsp:spPr>
        <a:xfrm>
          <a:off x="3021595" y="70592"/>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70592"/>
        <a:ext cx="1039501" cy="316921"/>
      </dsp:txXfrm>
    </dsp:sp>
    <dsp:sp modelId="{E8E030DE-A5AC-F04F-97C2-1B05C6EBB91F}">
      <dsp:nvSpPr>
        <dsp:cNvPr id="0" name=""/>
        <dsp:cNvSpPr/>
      </dsp:nvSpPr>
      <dsp:spPr>
        <a:xfrm>
          <a:off x="3021595" y="46674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466744"/>
        <a:ext cx="1039501" cy="316921"/>
      </dsp:txXfrm>
    </dsp:sp>
    <dsp:sp modelId="{296A3B75-D17F-F94F-A8EC-DB40003778B5}">
      <dsp:nvSpPr>
        <dsp:cNvPr id="0" name=""/>
        <dsp:cNvSpPr/>
      </dsp:nvSpPr>
      <dsp:spPr>
        <a:xfrm>
          <a:off x="1774193" y="106097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Test</a:t>
          </a:r>
          <a:endParaRPr lang="en-US" sz="2000" kern="1200" dirty="0"/>
        </a:p>
      </dsp:txBody>
      <dsp:txXfrm>
        <a:off x="1774193" y="1060971"/>
        <a:ext cx="1039501" cy="316921"/>
      </dsp:txXfrm>
    </dsp:sp>
    <dsp:sp modelId="{DE457DA2-3071-F741-9075-CA0FE22AB6ED}">
      <dsp:nvSpPr>
        <dsp:cNvPr id="0" name=""/>
        <dsp:cNvSpPr/>
      </dsp:nvSpPr>
      <dsp:spPr>
        <a:xfrm>
          <a:off x="3021595" y="862895"/>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3021595" y="862895"/>
        <a:ext cx="1039501" cy="316921"/>
      </dsp:txXfrm>
    </dsp:sp>
    <dsp:sp modelId="{359F9338-3E2B-194D-A554-901B858772DD}">
      <dsp:nvSpPr>
        <dsp:cNvPr id="0" name=""/>
        <dsp:cNvSpPr/>
      </dsp:nvSpPr>
      <dsp:spPr>
        <a:xfrm>
          <a:off x="3021595" y="125904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Apps</a:t>
          </a:r>
          <a:endParaRPr lang="en-US" sz="2000" kern="1200" dirty="0"/>
        </a:p>
      </dsp:txBody>
      <dsp:txXfrm>
        <a:off x="3021595" y="1259047"/>
        <a:ext cx="1039501" cy="316921"/>
      </dsp:txXfrm>
    </dsp:sp>
    <dsp:sp modelId="{42662F65-8A1A-DE4E-853B-D51EDA0E97EC}">
      <dsp:nvSpPr>
        <dsp:cNvPr id="0" name=""/>
        <dsp:cNvSpPr/>
      </dsp:nvSpPr>
      <dsp:spPr>
        <a:xfrm>
          <a:off x="526791"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Users</a:t>
          </a:r>
          <a:endParaRPr lang="en-US" sz="2000" kern="1200" dirty="0"/>
        </a:p>
      </dsp:txBody>
      <dsp:txXfrm>
        <a:off x="526791" y="1853274"/>
        <a:ext cx="1039501" cy="316921"/>
      </dsp:txXfrm>
    </dsp:sp>
    <dsp:sp modelId="{96F65B3A-E2B8-904A-8883-0BD76B6F72AD}">
      <dsp:nvSpPr>
        <dsp:cNvPr id="0" name=""/>
        <dsp:cNvSpPr/>
      </dsp:nvSpPr>
      <dsp:spPr>
        <a:xfrm>
          <a:off x="1774193" y="1457123"/>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Art</a:t>
          </a:r>
          <a:endParaRPr lang="en-US" sz="2000" kern="1200" dirty="0"/>
        </a:p>
      </dsp:txBody>
      <dsp:txXfrm>
        <a:off x="1774193" y="1457123"/>
        <a:ext cx="1039501" cy="316921"/>
      </dsp:txXfrm>
    </dsp:sp>
    <dsp:sp modelId="{55D49D3A-08D3-B84E-8E48-505C9344A40B}">
      <dsp:nvSpPr>
        <dsp:cNvPr id="0" name=""/>
        <dsp:cNvSpPr/>
      </dsp:nvSpPr>
      <dsp:spPr>
        <a:xfrm>
          <a:off x="1774193" y="1853274"/>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Steve</a:t>
          </a:r>
          <a:endParaRPr lang="en-US" sz="2000" kern="1200" dirty="0"/>
        </a:p>
      </dsp:txBody>
      <dsp:txXfrm>
        <a:off x="1774193" y="1853274"/>
        <a:ext cx="1039501" cy="316921"/>
      </dsp:txXfrm>
    </dsp:sp>
    <dsp:sp modelId="{5D3B07EB-E4DF-BF49-826B-BE4EBA5562A3}">
      <dsp:nvSpPr>
        <dsp:cNvPr id="0" name=""/>
        <dsp:cNvSpPr/>
      </dsp:nvSpPr>
      <dsp:spPr>
        <a:xfrm>
          <a:off x="1774193" y="2249426"/>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Chris</a:t>
          </a:r>
          <a:endParaRPr lang="en-US" sz="2000" kern="1200" dirty="0"/>
        </a:p>
      </dsp:txBody>
      <dsp:txXfrm>
        <a:off x="1774193" y="2249426"/>
        <a:ext cx="1039501" cy="316921"/>
      </dsp:txXfrm>
    </dsp:sp>
    <dsp:sp modelId="{A81D2CF2-8F6D-5045-9EE5-146F6C4100D3}">
      <dsp:nvSpPr>
        <dsp:cNvPr id="0" name=""/>
        <dsp:cNvSpPr/>
      </dsp:nvSpPr>
      <dsp:spPr>
        <a:xfrm>
          <a:off x="526791"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Quota</a:t>
          </a:r>
          <a:endParaRPr lang="en-US" sz="2000" kern="1200" dirty="0"/>
        </a:p>
      </dsp:txBody>
      <dsp:txXfrm>
        <a:off x="526791" y="3041729"/>
        <a:ext cx="1039501" cy="316921"/>
      </dsp:txXfrm>
    </dsp:sp>
    <dsp:sp modelId="{7F406A96-480C-AA4A-B06B-CE3143FBF491}">
      <dsp:nvSpPr>
        <dsp:cNvPr id="0" name=""/>
        <dsp:cNvSpPr/>
      </dsp:nvSpPr>
      <dsp:spPr>
        <a:xfrm>
          <a:off x="1774193" y="2645577"/>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Memory</a:t>
          </a:r>
          <a:endParaRPr lang="en-US" sz="2000" kern="1200" dirty="0"/>
        </a:p>
      </dsp:txBody>
      <dsp:txXfrm>
        <a:off x="1774193" y="2645577"/>
        <a:ext cx="1039501" cy="316921"/>
      </dsp:txXfrm>
    </dsp:sp>
    <dsp:sp modelId="{6BC99E23-D251-8F4A-8262-8599F1F056FA}">
      <dsp:nvSpPr>
        <dsp:cNvPr id="0" name=""/>
        <dsp:cNvSpPr/>
      </dsp:nvSpPr>
      <dsp:spPr>
        <a:xfrm>
          <a:off x="1774193" y="3041729"/>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Services</a:t>
          </a:r>
          <a:endParaRPr lang="en-US" sz="2000" kern="1200" dirty="0"/>
        </a:p>
      </dsp:txBody>
      <dsp:txXfrm>
        <a:off x="1774193" y="3041729"/>
        <a:ext cx="1039501" cy="316921"/>
      </dsp:txXfrm>
    </dsp:sp>
    <dsp:sp modelId="{2C70BD79-A339-1444-9860-AA2B04410BF0}">
      <dsp:nvSpPr>
        <dsp:cNvPr id="0" name=""/>
        <dsp:cNvSpPr/>
      </dsp:nvSpPr>
      <dsp:spPr>
        <a:xfrm>
          <a:off x="1774193" y="3437881"/>
          <a:ext cx="1039501" cy="316921"/>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Routes</a:t>
          </a:r>
          <a:endParaRPr lang="en-US" sz="2000" kern="1200" dirty="0"/>
        </a:p>
      </dsp:txBody>
      <dsp:txXfrm>
        <a:off x="1774193" y="3437881"/>
        <a:ext cx="1039501" cy="31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DDF3C-9D63-5C41-B137-C244ED3C860E}">
      <dsp:nvSpPr>
        <dsp:cNvPr id="0" name=""/>
        <dsp:cNvSpPr/>
      </dsp:nvSpPr>
      <dsp:spPr>
        <a:xfrm>
          <a:off x="1614826" y="3284155"/>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476845"/>
        <a:ext cx="23063" cy="23063"/>
      </dsp:txXfrm>
    </dsp:sp>
    <dsp:sp modelId="{AB1A16A1-51F5-E843-BEA9-058AEE4F9296}">
      <dsp:nvSpPr>
        <dsp:cNvPr id="0" name=""/>
        <dsp:cNvSpPr/>
      </dsp:nvSpPr>
      <dsp:spPr>
        <a:xfrm>
          <a:off x="1614826" y="3238435"/>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3278796"/>
        <a:ext cx="10717" cy="10717"/>
      </dsp:txXfrm>
    </dsp:sp>
    <dsp:sp modelId="{8CAB5C92-49A8-C848-BABE-382D278EE93C}">
      <dsp:nvSpPr>
        <dsp:cNvPr id="0" name=""/>
        <dsp:cNvSpPr/>
      </dsp:nvSpPr>
      <dsp:spPr>
        <a:xfrm>
          <a:off x="1614826" y="2875710"/>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3068401"/>
        <a:ext cx="23063" cy="23063"/>
      </dsp:txXfrm>
    </dsp:sp>
    <dsp:sp modelId="{26C46F27-1C69-E946-A6ED-237CE8F6D278}">
      <dsp:nvSpPr>
        <dsp:cNvPr id="0" name=""/>
        <dsp:cNvSpPr/>
      </dsp:nvSpPr>
      <dsp:spPr>
        <a:xfrm>
          <a:off x="328717" y="2058822"/>
          <a:ext cx="214351" cy="1225332"/>
        </a:xfrm>
        <a:custGeom>
          <a:avLst/>
          <a:gdLst/>
          <a:ahLst/>
          <a:cxnLst/>
          <a:rect l="0" t="0" r="0" b="0"/>
          <a:pathLst>
            <a:path>
              <a:moveTo>
                <a:pt x="0" y="0"/>
              </a:moveTo>
              <a:lnTo>
                <a:pt x="107175" y="0"/>
              </a:lnTo>
              <a:lnTo>
                <a:pt x="107175" y="1225332"/>
              </a:lnTo>
              <a:lnTo>
                <a:pt x="214351" y="12253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2640390"/>
        <a:ext cx="62197" cy="62197"/>
      </dsp:txXfrm>
    </dsp:sp>
    <dsp:sp modelId="{3FE9ED51-1184-4C40-A194-2370E22D213D}">
      <dsp:nvSpPr>
        <dsp:cNvPr id="0" name=""/>
        <dsp:cNvSpPr/>
      </dsp:nvSpPr>
      <dsp:spPr>
        <a:xfrm>
          <a:off x="1614826" y="2058822"/>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2251512"/>
        <a:ext cx="23063" cy="23063"/>
      </dsp:txXfrm>
    </dsp:sp>
    <dsp:sp modelId="{FA140C32-6262-3B4F-A174-9BF2E05B6DC5}">
      <dsp:nvSpPr>
        <dsp:cNvPr id="0" name=""/>
        <dsp:cNvSpPr/>
      </dsp:nvSpPr>
      <dsp:spPr>
        <a:xfrm>
          <a:off x="1614826"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6643" y="2053463"/>
        <a:ext cx="10717" cy="10717"/>
      </dsp:txXfrm>
    </dsp:sp>
    <dsp:sp modelId="{FC7BCC22-6A3B-F64B-8B9F-4F8F677B326F}">
      <dsp:nvSpPr>
        <dsp:cNvPr id="0" name=""/>
        <dsp:cNvSpPr/>
      </dsp:nvSpPr>
      <dsp:spPr>
        <a:xfrm>
          <a:off x="1614826" y="1650377"/>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843068"/>
        <a:ext cx="23063" cy="23063"/>
      </dsp:txXfrm>
    </dsp:sp>
    <dsp:sp modelId="{3EFE5D2C-377A-BD44-8D3B-4B92C1BA439E}">
      <dsp:nvSpPr>
        <dsp:cNvPr id="0" name=""/>
        <dsp:cNvSpPr/>
      </dsp:nvSpPr>
      <dsp:spPr>
        <a:xfrm>
          <a:off x="328717" y="2013102"/>
          <a:ext cx="214351" cy="91440"/>
        </a:xfrm>
        <a:custGeom>
          <a:avLst/>
          <a:gdLst/>
          <a:ahLst/>
          <a:cxnLst/>
          <a:rect l="0" t="0" r="0" b="0"/>
          <a:pathLst>
            <a:path>
              <a:moveTo>
                <a:pt x="0" y="45720"/>
              </a:moveTo>
              <a:lnTo>
                <a:pt x="214351"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30534" y="2053463"/>
        <a:ext cx="10717" cy="10717"/>
      </dsp:txXfrm>
    </dsp:sp>
    <dsp:sp modelId="{589A138F-8145-7248-B513-1A8EF75B2A2E}">
      <dsp:nvSpPr>
        <dsp:cNvPr id="0" name=""/>
        <dsp:cNvSpPr/>
      </dsp:nvSpPr>
      <dsp:spPr>
        <a:xfrm>
          <a:off x="2900935" y="1241933"/>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336642"/>
        <a:ext cx="14803" cy="14803"/>
      </dsp:txXfrm>
    </dsp:sp>
    <dsp:sp modelId="{77D38697-D7A5-FB4B-8908-C32320B5CA2E}">
      <dsp:nvSpPr>
        <dsp:cNvPr id="0" name=""/>
        <dsp:cNvSpPr/>
      </dsp:nvSpPr>
      <dsp:spPr>
        <a:xfrm>
          <a:off x="2900935" y="1037711"/>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1132420"/>
        <a:ext cx="14803" cy="14803"/>
      </dsp:txXfrm>
    </dsp:sp>
    <dsp:sp modelId="{5A9AD90F-CD3A-8442-9DA2-63D02773F0C4}">
      <dsp:nvSpPr>
        <dsp:cNvPr id="0" name=""/>
        <dsp:cNvSpPr/>
      </dsp:nvSpPr>
      <dsp:spPr>
        <a:xfrm>
          <a:off x="1614826" y="833489"/>
          <a:ext cx="214351" cy="408444"/>
        </a:xfrm>
        <a:custGeom>
          <a:avLst/>
          <a:gdLst/>
          <a:ahLst/>
          <a:cxnLst/>
          <a:rect l="0" t="0" r="0" b="0"/>
          <a:pathLst>
            <a:path>
              <a:moveTo>
                <a:pt x="0" y="0"/>
              </a:moveTo>
              <a:lnTo>
                <a:pt x="107175" y="0"/>
              </a:lnTo>
              <a:lnTo>
                <a:pt x="107175" y="408444"/>
              </a:lnTo>
              <a:lnTo>
                <a:pt x="214351" y="40844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1026179"/>
        <a:ext cx="23063" cy="23063"/>
      </dsp:txXfrm>
    </dsp:sp>
    <dsp:sp modelId="{935B4AA1-2594-044E-A368-9D8B159EA907}">
      <dsp:nvSpPr>
        <dsp:cNvPr id="0" name=""/>
        <dsp:cNvSpPr/>
      </dsp:nvSpPr>
      <dsp:spPr>
        <a:xfrm>
          <a:off x="2900935" y="425044"/>
          <a:ext cx="214351" cy="204222"/>
        </a:xfrm>
        <a:custGeom>
          <a:avLst/>
          <a:gdLst/>
          <a:ahLst/>
          <a:cxnLst/>
          <a:rect l="0" t="0" r="0" b="0"/>
          <a:pathLst>
            <a:path>
              <a:moveTo>
                <a:pt x="0" y="0"/>
              </a:moveTo>
              <a:lnTo>
                <a:pt x="107175" y="0"/>
              </a:lnTo>
              <a:lnTo>
                <a:pt x="107175" y="204222"/>
              </a:lnTo>
              <a:lnTo>
                <a:pt x="214351" y="20422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519754"/>
        <a:ext cx="14803" cy="14803"/>
      </dsp:txXfrm>
    </dsp:sp>
    <dsp:sp modelId="{D91A0D53-7A13-324D-960D-3EA4B9EE833D}">
      <dsp:nvSpPr>
        <dsp:cNvPr id="0" name=""/>
        <dsp:cNvSpPr/>
      </dsp:nvSpPr>
      <dsp:spPr>
        <a:xfrm>
          <a:off x="2900935" y="220822"/>
          <a:ext cx="214351" cy="204222"/>
        </a:xfrm>
        <a:custGeom>
          <a:avLst/>
          <a:gdLst/>
          <a:ahLst/>
          <a:cxnLst/>
          <a:rect l="0" t="0" r="0" b="0"/>
          <a:pathLst>
            <a:path>
              <a:moveTo>
                <a:pt x="0" y="204222"/>
              </a:moveTo>
              <a:lnTo>
                <a:pt x="107175" y="204222"/>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0710" y="315532"/>
        <a:ext cx="14803" cy="14803"/>
      </dsp:txXfrm>
    </dsp:sp>
    <dsp:sp modelId="{85A42470-FA55-7645-B6F3-7606E236C171}">
      <dsp:nvSpPr>
        <dsp:cNvPr id="0" name=""/>
        <dsp:cNvSpPr/>
      </dsp:nvSpPr>
      <dsp:spPr>
        <a:xfrm>
          <a:off x="1614826" y="425044"/>
          <a:ext cx="214351" cy="408444"/>
        </a:xfrm>
        <a:custGeom>
          <a:avLst/>
          <a:gdLst/>
          <a:ahLst/>
          <a:cxnLst/>
          <a:rect l="0" t="0" r="0" b="0"/>
          <a:pathLst>
            <a:path>
              <a:moveTo>
                <a:pt x="0" y="408444"/>
              </a:moveTo>
              <a:lnTo>
                <a:pt x="107175" y="408444"/>
              </a:lnTo>
              <a:lnTo>
                <a:pt x="107175" y="0"/>
              </a:lnTo>
              <a:lnTo>
                <a:pt x="214351" y="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10470" y="617735"/>
        <a:ext cx="23063" cy="23063"/>
      </dsp:txXfrm>
    </dsp:sp>
    <dsp:sp modelId="{462D8255-4238-6D41-AB3A-1DD8C29B584E}">
      <dsp:nvSpPr>
        <dsp:cNvPr id="0" name=""/>
        <dsp:cNvSpPr/>
      </dsp:nvSpPr>
      <dsp:spPr>
        <a:xfrm>
          <a:off x="328717" y="833489"/>
          <a:ext cx="214351" cy="1225332"/>
        </a:xfrm>
        <a:custGeom>
          <a:avLst/>
          <a:gdLst/>
          <a:ahLst/>
          <a:cxnLst/>
          <a:rect l="0" t="0" r="0" b="0"/>
          <a:pathLst>
            <a:path>
              <a:moveTo>
                <a:pt x="0" y="1225332"/>
              </a:moveTo>
              <a:lnTo>
                <a:pt x="107175" y="1225332"/>
              </a:lnTo>
              <a:lnTo>
                <a:pt x="107175" y="0"/>
              </a:lnTo>
              <a:lnTo>
                <a:pt x="21435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04794" y="1415057"/>
        <a:ext cx="62197" cy="62197"/>
      </dsp:txXfrm>
    </dsp:sp>
    <dsp:sp modelId="{3DB82ED3-5E6E-354D-8788-1CDA70F92F93}">
      <dsp:nvSpPr>
        <dsp:cNvPr id="0" name=""/>
        <dsp:cNvSpPr/>
      </dsp:nvSpPr>
      <dsp:spPr>
        <a:xfrm rot="16200000">
          <a:off x="-694543" y="1895444"/>
          <a:ext cx="1719765"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team-org</a:t>
          </a:r>
          <a:endParaRPr lang="en-US" sz="2100" kern="1200" dirty="0"/>
        </a:p>
      </dsp:txBody>
      <dsp:txXfrm>
        <a:off x="-694543" y="1895444"/>
        <a:ext cx="1719765" cy="326755"/>
      </dsp:txXfrm>
    </dsp:sp>
    <dsp:sp modelId="{C5918B9C-7372-0349-A740-A5C2152D0402}">
      <dsp:nvSpPr>
        <dsp:cNvPr id="0" name=""/>
        <dsp:cNvSpPr/>
      </dsp:nvSpPr>
      <dsp:spPr>
        <a:xfrm>
          <a:off x="543068" y="67011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Spaces</a:t>
          </a:r>
          <a:endParaRPr lang="en-US" sz="2100" kern="1200" dirty="0"/>
        </a:p>
      </dsp:txBody>
      <dsp:txXfrm>
        <a:off x="543068" y="670111"/>
        <a:ext cx="1071757" cy="326755"/>
      </dsp:txXfrm>
    </dsp:sp>
    <dsp:sp modelId="{E5C3A63D-BF47-DE4C-84F3-987813D8D8B0}">
      <dsp:nvSpPr>
        <dsp:cNvPr id="0" name=""/>
        <dsp:cNvSpPr/>
      </dsp:nvSpPr>
      <dsp:spPr>
        <a:xfrm>
          <a:off x="1829178" y="26166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err="1" smtClean="0"/>
            <a:t>Dev</a:t>
          </a:r>
          <a:endParaRPr lang="en-US" sz="2100" kern="1200" dirty="0"/>
        </a:p>
      </dsp:txBody>
      <dsp:txXfrm>
        <a:off x="1829178" y="261667"/>
        <a:ext cx="1071757" cy="326755"/>
      </dsp:txXfrm>
    </dsp:sp>
    <dsp:sp modelId="{6EEF3A5D-E84A-854B-9D63-6B05D28C4FC5}">
      <dsp:nvSpPr>
        <dsp:cNvPr id="0" name=""/>
        <dsp:cNvSpPr/>
      </dsp:nvSpPr>
      <dsp:spPr>
        <a:xfrm>
          <a:off x="3115287" y="57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57444"/>
        <a:ext cx="1071757" cy="326755"/>
      </dsp:txXfrm>
    </dsp:sp>
    <dsp:sp modelId="{E8E030DE-A5AC-F04F-97C2-1B05C6EBB91F}">
      <dsp:nvSpPr>
        <dsp:cNvPr id="0" name=""/>
        <dsp:cNvSpPr/>
      </dsp:nvSpPr>
      <dsp:spPr>
        <a:xfrm>
          <a:off x="3115287" y="465889"/>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465889"/>
        <a:ext cx="1071757" cy="326755"/>
      </dsp:txXfrm>
    </dsp:sp>
    <dsp:sp modelId="{296A3B75-D17F-F94F-A8EC-DB40003778B5}">
      <dsp:nvSpPr>
        <dsp:cNvPr id="0" name=""/>
        <dsp:cNvSpPr/>
      </dsp:nvSpPr>
      <dsp:spPr>
        <a:xfrm>
          <a:off x="1829178" y="1078555"/>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Test</a:t>
          </a:r>
          <a:endParaRPr lang="en-US" sz="2100" kern="1200" dirty="0"/>
        </a:p>
      </dsp:txBody>
      <dsp:txXfrm>
        <a:off x="1829178" y="1078555"/>
        <a:ext cx="1071757" cy="326755"/>
      </dsp:txXfrm>
    </dsp:sp>
    <dsp:sp modelId="{DE457DA2-3071-F741-9075-CA0FE22AB6ED}">
      <dsp:nvSpPr>
        <dsp:cNvPr id="0" name=""/>
        <dsp:cNvSpPr/>
      </dsp:nvSpPr>
      <dsp:spPr>
        <a:xfrm>
          <a:off x="3115287" y="874333"/>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3115287" y="874333"/>
        <a:ext cx="1071757" cy="326755"/>
      </dsp:txXfrm>
    </dsp:sp>
    <dsp:sp modelId="{359F9338-3E2B-194D-A554-901B858772DD}">
      <dsp:nvSpPr>
        <dsp:cNvPr id="0" name=""/>
        <dsp:cNvSpPr/>
      </dsp:nvSpPr>
      <dsp:spPr>
        <a:xfrm>
          <a:off x="3115287" y="1282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Apps</a:t>
          </a:r>
          <a:endParaRPr lang="en-US" sz="2100" kern="1200" dirty="0"/>
        </a:p>
      </dsp:txBody>
      <dsp:txXfrm>
        <a:off x="3115287" y="1282777"/>
        <a:ext cx="1071757" cy="326755"/>
      </dsp:txXfrm>
    </dsp:sp>
    <dsp:sp modelId="{42662F65-8A1A-DE4E-853B-D51EDA0E97EC}">
      <dsp:nvSpPr>
        <dsp:cNvPr id="0" name=""/>
        <dsp:cNvSpPr/>
      </dsp:nvSpPr>
      <dsp:spPr>
        <a:xfrm>
          <a:off x="54306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Users</a:t>
          </a:r>
          <a:endParaRPr lang="en-US" sz="2100" kern="1200" dirty="0"/>
        </a:p>
      </dsp:txBody>
      <dsp:txXfrm>
        <a:off x="543068" y="1895444"/>
        <a:ext cx="1071757" cy="326755"/>
      </dsp:txXfrm>
    </dsp:sp>
    <dsp:sp modelId="{96F65B3A-E2B8-904A-8883-0BD76B6F72AD}">
      <dsp:nvSpPr>
        <dsp:cNvPr id="0" name=""/>
        <dsp:cNvSpPr/>
      </dsp:nvSpPr>
      <dsp:spPr>
        <a:xfrm>
          <a:off x="1829178" y="1487000"/>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Art</a:t>
          </a:r>
          <a:endParaRPr lang="en-US" sz="2100" kern="1200" dirty="0"/>
        </a:p>
      </dsp:txBody>
      <dsp:txXfrm>
        <a:off x="1829178" y="1487000"/>
        <a:ext cx="1071757" cy="326755"/>
      </dsp:txXfrm>
    </dsp:sp>
    <dsp:sp modelId="{55D49D3A-08D3-B84E-8E48-505C9344A40B}">
      <dsp:nvSpPr>
        <dsp:cNvPr id="0" name=""/>
        <dsp:cNvSpPr/>
      </dsp:nvSpPr>
      <dsp:spPr>
        <a:xfrm>
          <a:off x="1829178" y="1895444"/>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Steve</a:t>
          </a:r>
          <a:endParaRPr lang="en-US" sz="2100" kern="1200" dirty="0"/>
        </a:p>
      </dsp:txBody>
      <dsp:txXfrm>
        <a:off x="1829178" y="1895444"/>
        <a:ext cx="1071757" cy="326755"/>
      </dsp:txXfrm>
    </dsp:sp>
    <dsp:sp modelId="{5D3B07EB-E4DF-BF49-826B-BE4EBA5562A3}">
      <dsp:nvSpPr>
        <dsp:cNvPr id="0" name=""/>
        <dsp:cNvSpPr/>
      </dsp:nvSpPr>
      <dsp:spPr>
        <a:xfrm>
          <a:off x="1829178" y="2303888"/>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Chris</a:t>
          </a:r>
          <a:endParaRPr lang="en-US" sz="2100" kern="1200" dirty="0"/>
        </a:p>
      </dsp:txBody>
      <dsp:txXfrm>
        <a:off x="1829178" y="2303888"/>
        <a:ext cx="1071757" cy="326755"/>
      </dsp:txXfrm>
    </dsp:sp>
    <dsp:sp modelId="{A81D2CF2-8F6D-5045-9EE5-146F6C4100D3}">
      <dsp:nvSpPr>
        <dsp:cNvPr id="0" name=""/>
        <dsp:cNvSpPr/>
      </dsp:nvSpPr>
      <dsp:spPr>
        <a:xfrm>
          <a:off x="54306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Quota</a:t>
          </a:r>
          <a:endParaRPr lang="en-US" sz="2100" kern="1200" dirty="0"/>
        </a:p>
      </dsp:txBody>
      <dsp:txXfrm>
        <a:off x="543068" y="3120777"/>
        <a:ext cx="1071757" cy="326755"/>
      </dsp:txXfrm>
    </dsp:sp>
    <dsp:sp modelId="{7F406A96-480C-AA4A-B06B-CE3143FBF491}">
      <dsp:nvSpPr>
        <dsp:cNvPr id="0" name=""/>
        <dsp:cNvSpPr/>
      </dsp:nvSpPr>
      <dsp:spPr>
        <a:xfrm>
          <a:off x="1829178" y="2712332"/>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Memory</a:t>
          </a:r>
          <a:endParaRPr lang="en-US" sz="2100" kern="1200" dirty="0"/>
        </a:p>
      </dsp:txBody>
      <dsp:txXfrm>
        <a:off x="1829178" y="2712332"/>
        <a:ext cx="1071757" cy="326755"/>
      </dsp:txXfrm>
    </dsp:sp>
    <dsp:sp modelId="{6BC99E23-D251-8F4A-8262-8599F1F056FA}">
      <dsp:nvSpPr>
        <dsp:cNvPr id="0" name=""/>
        <dsp:cNvSpPr/>
      </dsp:nvSpPr>
      <dsp:spPr>
        <a:xfrm>
          <a:off x="1829178" y="3120777"/>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Services</a:t>
          </a:r>
          <a:endParaRPr lang="en-US" sz="2100" kern="1200" dirty="0"/>
        </a:p>
      </dsp:txBody>
      <dsp:txXfrm>
        <a:off x="1829178" y="3120777"/>
        <a:ext cx="1071757" cy="326755"/>
      </dsp:txXfrm>
    </dsp:sp>
    <dsp:sp modelId="{2C70BD79-A339-1444-9860-AA2B04410BF0}">
      <dsp:nvSpPr>
        <dsp:cNvPr id="0" name=""/>
        <dsp:cNvSpPr/>
      </dsp:nvSpPr>
      <dsp:spPr>
        <a:xfrm>
          <a:off x="1829178" y="3529221"/>
          <a:ext cx="1071757" cy="326755"/>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Routes</a:t>
          </a:r>
          <a:endParaRPr lang="en-US" sz="2100" kern="1200" dirty="0"/>
        </a:p>
      </dsp:txBody>
      <dsp:txXfrm>
        <a:off x="1829178" y="3529221"/>
        <a:ext cx="1071757" cy="3267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59FF4-5105-3441-BB04-AAFCFD79ABFD}">
      <dsp:nvSpPr>
        <dsp:cNvPr id="0" name=""/>
        <dsp:cNvSpPr/>
      </dsp:nvSpPr>
      <dsp:spPr>
        <a:xfrm>
          <a:off x="402"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team-org</a:t>
          </a:r>
          <a:endParaRPr lang="en-US" sz="1500" kern="1200" dirty="0"/>
        </a:p>
      </dsp:txBody>
      <dsp:txXfrm>
        <a:off x="12197" y="1767150"/>
        <a:ext cx="781833" cy="379121"/>
      </dsp:txXfrm>
    </dsp:sp>
    <dsp:sp modelId="{0EB600EE-1333-B549-8A63-052EDADAC88D}">
      <dsp:nvSpPr>
        <dsp:cNvPr id="0" name=""/>
        <dsp:cNvSpPr/>
      </dsp:nvSpPr>
      <dsp:spPr>
        <a:xfrm>
          <a:off x="805825"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958856" y="1948656"/>
        <a:ext cx="16108" cy="16108"/>
      </dsp:txXfrm>
    </dsp:sp>
    <dsp:sp modelId="{9DE603F3-11AC-944A-976B-D67E1C9DD6FE}">
      <dsp:nvSpPr>
        <dsp:cNvPr id="0" name=""/>
        <dsp:cNvSpPr/>
      </dsp:nvSpPr>
      <dsp:spPr>
        <a:xfrm>
          <a:off x="1127995"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Spaces</a:t>
          </a:r>
          <a:endParaRPr lang="en-US" sz="1500" kern="1200" dirty="0"/>
        </a:p>
      </dsp:txBody>
      <dsp:txXfrm>
        <a:off x="1139790" y="1767150"/>
        <a:ext cx="781833" cy="379121"/>
      </dsp:txXfrm>
    </dsp:sp>
    <dsp:sp modelId="{18D50ABF-33B9-C54E-9049-CF8498081FBD}">
      <dsp:nvSpPr>
        <dsp:cNvPr id="0" name=""/>
        <dsp:cNvSpPr/>
      </dsp:nvSpPr>
      <dsp:spPr>
        <a:xfrm rot="17350740">
          <a:off x="1604169" y="1484331"/>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1469075"/>
        <a:ext cx="49033" cy="49033"/>
      </dsp:txXfrm>
    </dsp:sp>
    <dsp:sp modelId="{81767A7A-F4FD-4E4C-870C-97E527DB44D8}">
      <dsp:nvSpPr>
        <dsp:cNvPr id="0" name=""/>
        <dsp:cNvSpPr/>
      </dsp:nvSpPr>
      <dsp:spPr>
        <a:xfrm>
          <a:off x="2255588" y="82911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err="1" smtClean="0"/>
            <a:t>Dev</a:t>
          </a:r>
          <a:endParaRPr lang="en-US" sz="1500" kern="1200" dirty="0"/>
        </a:p>
      </dsp:txBody>
      <dsp:txXfrm>
        <a:off x="2267383" y="840913"/>
        <a:ext cx="781833" cy="379121"/>
      </dsp:txXfrm>
    </dsp:sp>
    <dsp:sp modelId="{31237A95-79C9-B648-AA56-3978B0C7D0CB}">
      <dsp:nvSpPr>
        <dsp:cNvPr id="0" name=""/>
        <dsp:cNvSpPr/>
      </dsp:nvSpPr>
      <dsp:spPr>
        <a:xfrm rot="19457599">
          <a:off x="3023720" y="90543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904775"/>
        <a:ext cx="19837" cy="19837"/>
      </dsp:txXfrm>
    </dsp:sp>
    <dsp:sp modelId="{D0009FD7-1F39-D747-9BF8-CDF6BD0D8DED}">
      <dsp:nvSpPr>
        <dsp:cNvPr id="0" name=""/>
        <dsp:cNvSpPr/>
      </dsp:nvSpPr>
      <dsp:spPr>
        <a:xfrm>
          <a:off x="3383181" y="597558"/>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609353"/>
        <a:ext cx="781833" cy="379121"/>
      </dsp:txXfrm>
    </dsp:sp>
    <dsp:sp modelId="{E2897233-4B5B-804E-A9F5-020436F8E645}">
      <dsp:nvSpPr>
        <dsp:cNvPr id="0" name=""/>
        <dsp:cNvSpPr/>
      </dsp:nvSpPr>
      <dsp:spPr>
        <a:xfrm rot="2142401">
          <a:off x="3023720" y="1136992"/>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136334"/>
        <a:ext cx="19837" cy="19837"/>
      </dsp:txXfrm>
    </dsp:sp>
    <dsp:sp modelId="{D8EFB0EB-0B4B-0E4B-9044-CFB174A07C3A}">
      <dsp:nvSpPr>
        <dsp:cNvPr id="0" name=""/>
        <dsp:cNvSpPr/>
      </dsp:nvSpPr>
      <dsp:spPr>
        <a:xfrm>
          <a:off x="3383181" y="1060677"/>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072472"/>
        <a:ext cx="781833" cy="379121"/>
      </dsp:txXfrm>
    </dsp:sp>
    <dsp:sp modelId="{DBB70CA4-5167-C04F-BB73-AA65C487F11C}">
      <dsp:nvSpPr>
        <dsp:cNvPr id="0" name=""/>
        <dsp:cNvSpPr/>
      </dsp:nvSpPr>
      <dsp:spPr>
        <a:xfrm>
          <a:off x="1933418" y="1947449"/>
          <a:ext cx="322169" cy="18522"/>
        </a:xfrm>
        <a:custGeom>
          <a:avLst/>
          <a:gdLst/>
          <a:ahLst/>
          <a:cxnLst/>
          <a:rect l="0" t="0" r="0" b="0"/>
          <a:pathLst>
            <a:path>
              <a:moveTo>
                <a:pt x="0" y="9261"/>
              </a:moveTo>
              <a:lnTo>
                <a:pt x="322169"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86449" y="1948656"/>
        <a:ext cx="16108" cy="16108"/>
      </dsp:txXfrm>
    </dsp:sp>
    <dsp:sp modelId="{530406CD-EC14-8442-A02D-284275A26E4A}">
      <dsp:nvSpPr>
        <dsp:cNvPr id="0" name=""/>
        <dsp:cNvSpPr/>
      </dsp:nvSpPr>
      <dsp:spPr>
        <a:xfrm>
          <a:off x="2255588" y="175535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Test</a:t>
          </a:r>
          <a:endParaRPr lang="en-US" sz="1500" kern="1200" dirty="0"/>
        </a:p>
      </dsp:txBody>
      <dsp:txXfrm>
        <a:off x="2267383" y="1767150"/>
        <a:ext cx="781833" cy="379121"/>
      </dsp:txXfrm>
    </dsp:sp>
    <dsp:sp modelId="{9891E9D1-E0F0-C64B-840B-A30CCC14D7C4}">
      <dsp:nvSpPr>
        <dsp:cNvPr id="0" name=""/>
        <dsp:cNvSpPr/>
      </dsp:nvSpPr>
      <dsp:spPr>
        <a:xfrm rot="19457599">
          <a:off x="3023720" y="183166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1831012"/>
        <a:ext cx="19837" cy="19837"/>
      </dsp:txXfrm>
    </dsp:sp>
    <dsp:sp modelId="{ACC1F096-7CF2-6345-8EAD-4ED5DC0F2783}">
      <dsp:nvSpPr>
        <dsp:cNvPr id="0" name=""/>
        <dsp:cNvSpPr/>
      </dsp:nvSpPr>
      <dsp:spPr>
        <a:xfrm>
          <a:off x="3383181" y="1523795"/>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1535590"/>
        <a:ext cx="781833" cy="379121"/>
      </dsp:txXfrm>
    </dsp:sp>
    <dsp:sp modelId="{6B1D3703-0EE1-AF4C-89F6-16812B5F7533}">
      <dsp:nvSpPr>
        <dsp:cNvPr id="0" name=""/>
        <dsp:cNvSpPr/>
      </dsp:nvSpPr>
      <dsp:spPr>
        <a:xfrm rot="2142401">
          <a:off x="3023720" y="2063229"/>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062571"/>
        <a:ext cx="19837" cy="19837"/>
      </dsp:txXfrm>
    </dsp:sp>
    <dsp:sp modelId="{C2650A44-EA8D-CB4F-9706-D893A756851D}">
      <dsp:nvSpPr>
        <dsp:cNvPr id="0" name=""/>
        <dsp:cNvSpPr/>
      </dsp:nvSpPr>
      <dsp:spPr>
        <a:xfrm>
          <a:off x="3383181" y="1986914"/>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1998709"/>
        <a:ext cx="781833" cy="379121"/>
      </dsp:txXfrm>
    </dsp:sp>
    <dsp:sp modelId="{8A89E171-B93C-C248-B92E-AF1D0BE50F6E}">
      <dsp:nvSpPr>
        <dsp:cNvPr id="0" name=""/>
        <dsp:cNvSpPr/>
      </dsp:nvSpPr>
      <dsp:spPr>
        <a:xfrm rot="4249260">
          <a:off x="1604169" y="2410568"/>
          <a:ext cx="980667" cy="18522"/>
        </a:xfrm>
        <a:custGeom>
          <a:avLst/>
          <a:gdLst/>
          <a:ahLst/>
          <a:cxnLst/>
          <a:rect l="0" t="0" r="0" b="0"/>
          <a:pathLst>
            <a:path>
              <a:moveTo>
                <a:pt x="0" y="9261"/>
              </a:moveTo>
              <a:lnTo>
                <a:pt x="980667"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986" y="2395312"/>
        <a:ext cx="49033" cy="49033"/>
      </dsp:txXfrm>
    </dsp:sp>
    <dsp:sp modelId="{F382679A-1E1E-B241-A723-D17F0470E25C}">
      <dsp:nvSpPr>
        <dsp:cNvPr id="0" name=""/>
        <dsp:cNvSpPr/>
      </dsp:nvSpPr>
      <dsp:spPr>
        <a:xfrm>
          <a:off x="2255588" y="268159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Prod</a:t>
          </a:r>
          <a:endParaRPr lang="en-US" sz="1500" kern="1200" dirty="0"/>
        </a:p>
      </dsp:txBody>
      <dsp:txXfrm>
        <a:off x="2267383" y="2693387"/>
        <a:ext cx="781833" cy="379121"/>
      </dsp:txXfrm>
    </dsp:sp>
    <dsp:sp modelId="{9BE268CC-6D24-3B4E-B54E-C522CA5CFC96}">
      <dsp:nvSpPr>
        <dsp:cNvPr id="0" name=""/>
        <dsp:cNvSpPr/>
      </dsp:nvSpPr>
      <dsp:spPr>
        <a:xfrm rot="19457599">
          <a:off x="3023720" y="275790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757249"/>
        <a:ext cx="19837" cy="19837"/>
      </dsp:txXfrm>
    </dsp:sp>
    <dsp:sp modelId="{3E913249-7496-CA44-883A-D45486F05B95}">
      <dsp:nvSpPr>
        <dsp:cNvPr id="0" name=""/>
        <dsp:cNvSpPr/>
      </dsp:nvSpPr>
      <dsp:spPr>
        <a:xfrm>
          <a:off x="3383181" y="2450032"/>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Services</a:t>
          </a:r>
          <a:endParaRPr lang="en-US" sz="1500" kern="1200" dirty="0"/>
        </a:p>
      </dsp:txBody>
      <dsp:txXfrm>
        <a:off x="3394976" y="2461827"/>
        <a:ext cx="781833" cy="379121"/>
      </dsp:txXfrm>
    </dsp:sp>
    <dsp:sp modelId="{8CF3169F-C940-6F41-8E18-438E56F831A9}">
      <dsp:nvSpPr>
        <dsp:cNvPr id="0" name=""/>
        <dsp:cNvSpPr/>
      </dsp:nvSpPr>
      <dsp:spPr>
        <a:xfrm rot="2142401">
          <a:off x="3023720" y="2989466"/>
          <a:ext cx="396752" cy="18522"/>
        </a:xfrm>
        <a:custGeom>
          <a:avLst/>
          <a:gdLst/>
          <a:ahLst/>
          <a:cxnLst/>
          <a:rect l="0" t="0" r="0" b="0"/>
          <a:pathLst>
            <a:path>
              <a:moveTo>
                <a:pt x="0" y="9261"/>
              </a:moveTo>
              <a:lnTo>
                <a:pt x="396752" y="926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212177" y="2988808"/>
        <a:ext cx="19837" cy="19837"/>
      </dsp:txXfrm>
    </dsp:sp>
    <dsp:sp modelId="{6A3FDCF3-33B0-9445-9CC2-6F1B07E098E6}">
      <dsp:nvSpPr>
        <dsp:cNvPr id="0" name=""/>
        <dsp:cNvSpPr/>
      </dsp:nvSpPr>
      <dsp:spPr>
        <a:xfrm>
          <a:off x="3383181" y="2913151"/>
          <a:ext cx="805423" cy="402711"/>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Apps</a:t>
          </a:r>
          <a:endParaRPr lang="en-US" sz="1500" kern="1200" dirty="0"/>
        </a:p>
      </dsp:txBody>
      <dsp:txXfrm>
        <a:off x="3394976" y="2924946"/>
        <a:ext cx="781833" cy="37912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and bringing microservice architectures into production in the enterprise.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47133"/>
            <a:ext cx="6096000" cy="3429000"/>
          </a:xfrm>
        </p:spPr>
      </p:sp>
      <p:sp>
        <p:nvSpPr>
          <p:cNvPr id="3" name="Notes Placeholder 2"/>
          <p:cNvSpPr>
            <a:spLocks noGrp="1"/>
          </p:cNvSpPr>
          <p:nvPr>
            <p:ph type="body" idx="1"/>
          </p:nvPr>
        </p:nvSpPr>
        <p:spPr>
          <a:xfrm>
            <a:off x="381000" y="3776133"/>
            <a:ext cx="6096000" cy="5251450"/>
          </a:xfrm>
        </p:spPr>
        <p:txBody>
          <a:bodyPr/>
          <a:lstStyle/>
          <a:p>
            <a:r>
              <a:rPr lang="en-US" sz="800" dirty="0" smtClean="0"/>
              <a:t>The </a:t>
            </a:r>
            <a:r>
              <a:rPr lang="en-US" sz="800" b="1" dirty="0" smtClean="0"/>
              <a:t>Cloud Controller </a:t>
            </a:r>
            <a:r>
              <a:rPr lang="en-US" sz="800" dirty="0" smtClean="0"/>
              <a:t>passes requests to stage and run applications to the Cloud Controller Bridge (CC-Bridge),</a:t>
            </a:r>
            <a:r>
              <a:rPr lang="en-US" sz="800" baseline="0" dirty="0" smtClean="0"/>
              <a:t> and it is no longer in charge of allocating the work.</a:t>
            </a:r>
          </a:p>
          <a:p>
            <a:endParaRPr lang="en-US" sz="800" dirty="0" smtClean="0"/>
          </a:p>
          <a:p>
            <a:r>
              <a:rPr lang="en-US" sz="800" dirty="0" smtClean="0"/>
              <a:t>The </a:t>
            </a:r>
            <a:r>
              <a:rPr lang="en-US" sz="800" b="1" dirty="0" smtClean="0"/>
              <a:t>CC-Bridge </a:t>
            </a:r>
            <a:r>
              <a:rPr lang="en-US" sz="800" dirty="0" smtClean="0"/>
              <a:t>translates app staging and app running requests into Tasks and Long Running Processes(LRPs) respectively, then submits these to the</a:t>
            </a:r>
            <a:r>
              <a:rPr lang="en-US" sz="800" b="1" dirty="0" smtClean="0"/>
              <a:t> Bulletin Board System (BBS)</a:t>
            </a:r>
            <a:r>
              <a:rPr lang="en-US" sz="800" dirty="0" smtClean="0"/>
              <a:t> through an RPC-style API over HTTP. </a:t>
            </a:r>
          </a:p>
          <a:p>
            <a:pPr defTabSz="457158">
              <a:defRPr/>
            </a:pPr>
            <a:r>
              <a:rPr lang="en-US" sz="800" dirty="0" smtClean="0"/>
              <a:t>	It is</a:t>
            </a:r>
            <a:r>
              <a:rPr lang="en-US" sz="800" baseline="0" dirty="0" smtClean="0"/>
              <a:t> a key component to support Diego’s abstractions and maintain the Cloud Controller API unchanged and handling the same calls from the CLI</a:t>
            </a:r>
          </a:p>
          <a:p>
            <a:pPr defTabSz="457158">
              <a:defRPr/>
            </a:pPr>
            <a:r>
              <a:rPr lang="en-US" sz="800" baseline="0" dirty="0" smtClean="0"/>
              <a:t>		</a:t>
            </a:r>
            <a:r>
              <a:rPr lang="en-US" sz="800" dirty="0"/>
              <a:t>Domain specific (notion of apps) -&gt; Abstractions (notions of LPRs and Tasks). App staging is a Task. App start is launching a LRP.</a:t>
            </a:r>
          </a:p>
          <a:p>
            <a:pPr defTabSz="457158">
              <a:defRPr/>
            </a:pPr>
            <a:r>
              <a:rPr lang="en-US" sz="800" dirty="0"/>
              <a:t>	Sub-component responsibility:</a:t>
            </a:r>
            <a:endParaRPr lang="en-US" sz="800" dirty="0" smtClean="0"/>
          </a:p>
          <a:p>
            <a:r>
              <a:rPr lang="en-US" sz="800" dirty="0" smtClean="0"/>
              <a:t>		The </a:t>
            </a:r>
            <a:r>
              <a:rPr lang="en-US" sz="800" b="1" dirty="0" smtClean="0"/>
              <a:t>stager</a:t>
            </a:r>
            <a:r>
              <a:rPr lang="en-US" sz="800" dirty="0" smtClean="0"/>
              <a:t> takes care of</a:t>
            </a:r>
            <a:r>
              <a:rPr lang="en-US" sz="800" baseline="0" dirty="0" smtClean="0"/>
              <a:t> staging requests passing them to the BBS</a:t>
            </a:r>
          </a:p>
          <a:p>
            <a:r>
              <a:rPr lang="en-US" sz="800" baseline="0" dirty="0" smtClean="0"/>
              <a:t>		The </a:t>
            </a:r>
            <a:r>
              <a:rPr lang="en-US" sz="800" b="1" baseline="0" dirty="0" err="1" smtClean="0"/>
              <a:t>nsync</a:t>
            </a:r>
            <a:r>
              <a:rPr lang="en-US" sz="800" baseline="0" dirty="0" smtClean="0"/>
              <a:t> takes care of updating the </a:t>
            </a:r>
            <a:r>
              <a:rPr lang="en-US" sz="800" baseline="0" dirty="0" err="1" smtClean="0"/>
              <a:t>DesiredLPR</a:t>
            </a:r>
            <a:r>
              <a:rPr lang="en-US" sz="800" baseline="0" dirty="0" smtClean="0"/>
              <a:t> in the BBS so that new apps can start running.</a:t>
            </a:r>
          </a:p>
          <a:p>
            <a:r>
              <a:rPr lang="en-US" sz="800" baseline="0" dirty="0" smtClean="0"/>
              <a:t>		The </a:t>
            </a:r>
            <a:r>
              <a:rPr lang="en-US" sz="800" b="1" baseline="0" dirty="0" smtClean="0"/>
              <a:t>CC-</a:t>
            </a:r>
            <a:r>
              <a:rPr lang="en-US" sz="800" b="1" baseline="0" dirty="0" err="1" smtClean="0"/>
              <a:t>Uploader</a:t>
            </a:r>
            <a:r>
              <a:rPr lang="en-US" sz="800" b="1" baseline="0" dirty="0" smtClean="0"/>
              <a:t> </a:t>
            </a:r>
            <a:r>
              <a:rPr lang="en-US" sz="800" baseline="0" dirty="0" smtClean="0"/>
              <a:t>helps at the end of the staging process: Mediates uploads from the Diego Executor to the Cloud Controller </a:t>
            </a:r>
            <a:r>
              <a:rPr lang="en-US" sz="800" baseline="0" dirty="0" err="1" smtClean="0"/>
              <a:t>Blobstore</a:t>
            </a:r>
            <a:endParaRPr lang="en-US" sz="800" baseline="0" dirty="0" smtClean="0"/>
          </a:p>
          <a:p>
            <a:endParaRPr lang="en-US" sz="800" dirty="0" smtClean="0"/>
          </a:p>
          <a:p>
            <a:r>
              <a:rPr lang="en-US" sz="800" dirty="0"/>
              <a:t>The </a:t>
            </a:r>
            <a:r>
              <a:rPr lang="en-US" sz="800" b="1" dirty="0"/>
              <a:t>Bulletin Board System</a:t>
            </a:r>
            <a:r>
              <a:rPr lang="en-US" sz="800" dirty="0"/>
              <a:t> (BBS) submits the Tasks and LRPs to the </a:t>
            </a:r>
            <a:r>
              <a:rPr lang="en-US" sz="800" b="1" dirty="0"/>
              <a:t>Auctioneer</a:t>
            </a:r>
            <a:r>
              <a:rPr lang="en-US" sz="800" dirty="0"/>
              <a:t>, part of the Diego Brain</a:t>
            </a:r>
          </a:p>
          <a:p>
            <a:r>
              <a:rPr lang="en-US" sz="800" dirty="0"/>
              <a:t>	Maintains a real-time representation of the state of the Diego cluster, including all desired LRPs, running LRP instances, and in-flight Tasks</a:t>
            </a:r>
          </a:p>
          <a:p>
            <a:endParaRPr lang="en-US" sz="800" dirty="0"/>
          </a:p>
          <a:p>
            <a:r>
              <a:rPr lang="en-US" sz="800" dirty="0" smtClean="0"/>
              <a:t>The </a:t>
            </a:r>
            <a:r>
              <a:rPr lang="en-US" sz="800" b="1" dirty="0" smtClean="0"/>
              <a:t>Auctioneer</a:t>
            </a:r>
            <a:r>
              <a:rPr lang="en-US" sz="800" dirty="0" smtClean="0"/>
              <a:t> distributes these Tasks and LRPs to Cells through an Auction.</a:t>
            </a:r>
          </a:p>
          <a:p>
            <a:r>
              <a:rPr lang="en-US" sz="800" dirty="0" smtClean="0"/>
              <a:t>	There are two components in Diego that participate in </a:t>
            </a:r>
            <a:r>
              <a:rPr lang="en-US" sz="800" b="1" dirty="0" smtClean="0"/>
              <a:t>auctions</a:t>
            </a:r>
            <a:r>
              <a:rPr lang="en-US" sz="800" dirty="0" smtClean="0"/>
              <a:t>:</a:t>
            </a:r>
          </a:p>
          <a:p>
            <a:r>
              <a:rPr lang="en-US" sz="800" dirty="0" smtClean="0"/>
              <a:t>		The </a:t>
            </a:r>
            <a:r>
              <a:rPr lang="en-US" sz="800" b="1" dirty="0" smtClean="0"/>
              <a:t>Auctioneer</a:t>
            </a:r>
            <a:r>
              <a:rPr lang="en-US" sz="800" dirty="0" smtClean="0"/>
              <a:t> is responsible for holding auctions whenever a LRP needs to be started.</a:t>
            </a:r>
          </a:p>
          <a:p>
            <a:r>
              <a:rPr lang="en-US" sz="800" dirty="0" smtClean="0"/>
              <a:t>		The </a:t>
            </a:r>
            <a:r>
              <a:rPr lang="en-US" sz="800" b="1" dirty="0" smtClean="0"/>
              <a:t>Rep</a:t>
            </a:r>
            <a:r>
              <a:rPr lang="en-US" sz="800" dirty="0" smtClean="0"/>
              <a:t> represents a Diego Cell in the auction by making bids and, if picked as the winner, running the LRPs.</a:t>
            </a:r>
          </a:p>
          <a:p>
            <a:r>
              <a:rPr lang="en-US" sz="800" dirty="0" smtClean="0"/>
              <a:t>	All auctions are held by one Auctioneer with the others standing by as backups in case of failure.</a:t>
            </a:r>
          </a:p>
          <a:p>
            <a:r>
              <a:rPr lang="en-US" sz="800" dirty="0" smtClean="0"/>
              <a:t>	The Auctioneer communicates with Reps on all other Cells when holding an auction.</a:t>
            </a:r>
          </a:p>
          <a:p>
            <a:pPr defTabSz="457158">
              <a:defRPr/>
            </a:pPr>
            <a:r>
              <a:rPr lang="en-US" sz="800" dirty="0" smtClean="0"/>
              <a:t>	Only</a:t>
            </a:r>
            <a:r>
              <a:rPr lang="en-US" sz="800" baseline="0" dirty="0" smtClean="0"/>
              <a:t> one Auctioneer working at a time. Only one auction can take place at a time.</a:t>
            </a:r>
          </a:p>
          <a:p>
            <a:r>
              <a:rPr lang="en-US" sz="800" baseline="0" dirty="0" smtClean="0"/>
              <a:t>	An Auctioneer initiates an auction when it receives a request to allocate a batch of work (tasks and LRPs) either from:</a:t>
            </a:r>
          </a:p>
          <a:p>
            <a:r>
              <a:rPr lang="en-US" sz="800" baseline="0" dirty="0" smtClean="0"/>
              <a:t>		In response to a </a:t>
            </a:r>
            <a:r>
              <a:rPr lang="en-US" sz="800" b="1" baseline="0" dirty="0" smtClean="0"/>
              <a:t>request</a:t>
            </a:r>
            <a:r>
              <a:rPr lang="en-US" sz="800" baseline="0" dirty="0" smtClean="0"/>
              <a:t> from the Cloud Controller via the CC-Bridge.</a:t>
            </a:r>
          </a:p>
          <a:p>
            <a:r>
              <a:rPr lang="en-US" sz="800" baseline="0" dirty="0" smtClean="0"/>
              <a:t>		The </a:t>
            </a:r>
            <a:r>
              <a:rPr lang="en-US" sz="800" b="1" baseline="0" dirty="0" err="1" smtClean="0"/>
              <a:t>Converger</a:t>
            </a:r>
            <a:r>
              <a:rPr lang="en-US" sz="800" baseline="0" dirty="0" smtClean="0"/>
              <a:t>, in response to a mismatch between the desired LRPs and actual LRPs as represented in the BBS.</a:t>
            </a:r>
          </a:p>
          <a:p>
            <a:r>
              <a:rPr lang="en-US" sz="800" baseline="0" dirty="0" smtClean="0"/>
              <a:t>	The Auctioneer queries the state of each Cell via a request to the Cell Rep. The information provided by the Rep includes:</a:t>
            </a:r>
          </a:p>
          <a:p>
            <a:r>
              <a:rPr lang="en-US" sz="800" baseline="0" dirty="0" smtClean="0"/>
              <a:t>		the Cell’s </a:t>
            </a:r>
            <a:r>
              <a:rPr lang="en-US" sz="800" b="1" baseline="0" dirty="0" smtClean="0"/>
              <a:t>available capacity</a:t>
            </a:r>
          </a:p>
          <a:p>
            <a:r>
              <a:rPr lang="en-US" sz="800" baseline="0" dirty="0" smtClean="0"/>
              <a:t>		the Cell’s </a:t>
            </a:r>
            <a:r>
              <a:rPr lang="en-US" sz="800" b="1" baseline="0" dirty="0" smtClean="0"/>
              <a:t>stack (windows or </a:t>
            </a:r>
            <a:r>
              <a:rPr lang="en-US" sz="800" b="1" baseline="0" dirty="0" err="1" smtClean="0"/>
              <a:t>linux</a:t>
            </a:r>
            <a:r>
              <a:rPr lang="en-US" sz="800" b="1" baseline="0" dirty="0" smtClean="0"/>
              <a:t>)</a:t>
            </a:r>
            <a:r>
              <a:rPr lang="en-US" sz="800" b="0" baseline="0" dirty="0" smtClean="0"/>
              <a:t>, important since the Auctioneer checks all cell reps, and it might be trying to run an app compatible only with some cells not all of them.</a:t>
            </a:r>
            <a:endParaRPr lang="en-US" sz="800" b="1" baseline="0" dirty="0" smtClean="0"/>
          </a:p>
          <a:p>
            <a:r>
              <a:rPr lang="en-US" sz="800" baseline="0" dirty="0" smtClean="0"/>
              <a:t>		the set of </a:t>
            </a:r>
            <a:r>
              <a:rPr lang="en-US" sz="800" b="1" baseline="0" dirty="0" smtClean="0"/>
              <a:t>Actual LRPs </a:t>
            </a:r>
            <a:r>
              <a:rPr lang="en-US" sz="800" baseline="0" dirty="0" smtClean="0"/>
              <a:t>currently running on the Cell</a:t>
            </a:r>
          </a:p>
          <a:p>
            <a:r>
              <a:rPr lang="en-US" sz="800" dirty="0" smtClean="0"/>
              <a:t>Once the </a:t>
            </a:r>
            <a:r>
              <a:rPr lang="en-US" sz="800" b="1" dirty="0" smtClean="0"/>
              <a:t>Auctioneer</a:t>
            </a:r>
            <a:r>
              <a:rPr lang="en-US" sz="800" dirty="0" smtClean="0"/>
              <a:t> assigns a Task or LRP to a Cell, an in-process Executor creates a Garden container in the Cell. The Task or LRP runs in the container.</a:t>
            </a:r>
          </a:p>
          <a:p>
            <a:endParaRPr lang="en-US" sz="800" dirty="0" smtClean="0"/>
          </a:p>
          <a:p>
            <a:r>
              <a:rPr lang="en-US" sz="800" dirty="0" smtClean="0"/>
              <a:t>Thanks to Diego platform agnostic, now these (Garden) Containers can be </a:t>
            </a:r>
            <a:r>
              <a:rPr lang="en-US" sz="800" b="1" dirty="0" smtClean="0"/>
              <a:t>Linux</a:t>
            </a:r>
            <a:r>
              <a:rPr lang="en-US" sz="800" dirty="0" smtClean="0"/>
              <a:t> or </a:t>
            </a:r>
            <a:r>
              <a:rPr lang="en-US" sz="800" b="1" dirty="0" smtClean="0"/>
              <a:t>Windows</a:t>
            </a:r>
            <a:r>
              <a:rPr lang="en-US" sz="800" dirty="0" smtClean="0"/>
              <a:t>. Both implement a generic </a:t>
            </a:r>
            <a:r>
              <a:rPr lang="en-US" sz="800" b="1" dirty="0" smtClean="0"/>
              <a:t>Garden</a:t>
            </a:r>
            <a:r>
              <a:rPr lang="en-US" sz="800" dirty="0" smtClean="0"/>
              <a:t> Interface so that the platform-agnostic Garden can manage either.</a:t>
            </a:r>
          </a:p>
          <a:p>
            <a:endParaRPr lang="en-US" sz="800" dirty="0" smtClean="0"/>
          </a:p>
          <a:p>
            <a:r>
              <a:rPr lang="en-US" sz="800" dirty="0" smtClean="0"/>
              <a:t>Once</a:t>
            </a:r>
            <a:r>
              <a:rPr lang="en-US" sz="800" baseline="0" dirty="0" smtClean="0"/>
              <a:t> an App is running  in its Container it can be directly accessed through the Router directly into the Cell.</a:t>
            </a:r>
            <a:endParaRPr lang="en-US" sz="800" dirty="0"/>
          </a:p>
        </p:txBody>
      </p:sp>
    </p:spTree>
    <p:extLst>
      <p:ext uri="{BB962C8B-B14F-4D97-AF65-F5344CB8AC3E}">
        <p14:creationId xmlns:p14="http://schemas.microsoft.com/office/powerpoint/2010/main" val="303618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25438"/>
            <a:ext cx="6096000" cy="3429000"/>
          </a:xfrm>
        </p:spPr>
      </p:sp>
      <p:sp>
        <p:nvSpPr>
          <p:cNvPr id="3" name="Notes Placeholder 2"/>
          <p:cNvSpPr>
            <a:spLocks noGrp="1"/>
          </p:cNvSpPr>
          <p:nvPr>
            <p:ph type="body" idx="1"/>
          </p:nvPr>
        </p:nvSpPr>
        <p:spPr>
          <a:xfrm>
            <a:off x="381000" y="3754967"/>
            <a:ext cx="6096000" cy="515619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1 – the push and scaling</a:t>
            </a:r>
          </a:p>
          <a:p>
            <a:pPr marL="228600" lvl="0" indent="-228600">
              <a:buFont typeface="+mj-lt"/>
              <a:buAutoNum type="arabicPeriod"/>
            </a:pPr>
            <a:r>
              <a:rPr lang="en-US" dirty="0" smtClean="0"/>
              <a:t>$ </a:t>
            </a:r>
            <a:r>
              <a:rPr lang="en-US" dirty="0" err="1"/>
              <a:t>git</a:t>
            </a:r>
            <a:r>
              <a:rPr lang="en-US" dirty="0"/>
              <a:t> clone https://</a:t>
            </a:r>
            <a:r>
              <a:rPr lang="en-US" dirty="0" err="1"/>
              <a:t>github.com</a:t>
            </a:r>
            <a:r>
              <a:rPr lang="en-US" dirty="0"/>
              <a:t>/Pivotal-Field-Engineering/</a:t>
            </a:r>
            <a:r>
              <a:rPr lang="en-US" dirty="0" err="1"/>
              <a:t>pcf-ers-demo.git</a:t>
            </a:r>
            <a:endParaRPr lang="en-US" dirty="0"/>
          </a:p>
          <a:p>
            <a:pPr marL="228600" lvl="0" indent="-228600">
              <a:buFont typeface="+mj-lt"/>
              <a:buAutoNum type="arabicPeriod"/>
            </a:pPr>
            <a:r>
              <a:rPr lang="en-US" dirty="0"/>
              <a:t>$ cd [REPO]</a:t>
            </a:r>
          </a:p>
          <a:p>
            <a:pPr marL="228600" lvl="0" indent="-228600">
              <a:buFont typeface="+mj-lt"/>
              <a:buAutoNum type="arabicPeriod"/>
            </a:pPr>
            <a:r>
              <a:rPr lang="en-US" dirty="0"/>
              <a:t>$ ./</a:t>
            </a:r>
            <a:r>
              <a:rPr lang="en-US" dirty="0" err="1"/>
              <a:t>mvnw</a:t>
            </a:r>
            <a:r>
              <a:rPr lang="en-US" dirty="0"/>
              <a:t> clean install</a:t>
            </a:r>
          </a:p>
          <a:p>
            <a:pPr marL="228600" lvl="0" indent="-228600">
              <a:buFont typeface="+mj-lt"/>
              <a:buAutoNum type="arabicPeriod"/>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cf</a:t>
            </a:r>
            <a:r>
              <a:rPr lang="en-US" sz="1100" kern="1200" dirty="0" smtClean="0">
                <a:solidFill>
                  <a:schemeClr val="tx1"/>
                </a:solidFill>
                <a:effectLst/>
                <a:latin typeface="+mn-lt"/>
                <a:ea typeface="+mn-ea"/>
                <a:cs typeface="+mn-cs"/>
              </a:rPr>
              <a:t> push</a:t>
            </a:r>
          </a:p>
          <a:p>
            <a:pPr marL="228600" lvl="0" indent="-228600">
              <a:buFont typeface="+mj-lt"/>
              <a:buAutoNum type="arabicPeriod"/>
            </a:pPr>
            <a:r>
              <a:rPr lang="en-US" sz="1100" kern="1200" dirty="0" smtClean="0">
                <a:solidFill>
                  <a:schemeClr val="tx1"/>
                </a:solidFill>
                <a:effectLst/>
                <a:latin typeface="+mn-lt"/>
                <a:ea typeface="+mn-ea"/>
                <a:cs typeface="+mn-cs"/>
              </a:rPr>
              <a:t>Explain push as it’s happening</a:t>
            </a:r>
          </a:p>
          <a:p>
            <a:pPr marL="228600" lvl="0" indent="-228600">
              <a:buFont typeface="+mj-lt"/>
              <a:buAutoNum type="arabicPeriod"/>
            </a:pPr>
            <a:r>
              <a:rPr lang="en-US" sz="1100" kern="1200" dirty="0" smtClean="0">
                <a:solidFill>
                  <a:schemeClr val="tx1"/>
                </a:solidFill>
                <a:effectLst/>
                <a:latin typeface="+mn-lt"/>
                <a:ea typeface="+mn-ea"/>
                <a:cs typeface="+mn-cs"/>
              </a:rPr>
              <a:t>$ open http:/</a:t>
            </a:r>
            <a:r>
              <a:rPr lang="en-US" dirty="0"/>
              <a:t>/attendees-${random-word</a:t>
            </a:r>
            <a:r>
              <a:rPr lang="en-US" dirty="0" smtClean="0"/>
              <a:t>}</a:t>
            </a:r>
            <a:r>
              <a:rPr lang="en-US" sz="1100" kern="1200" dirty="0" smtClean="0">
                <a:solidFill>
                  <a:schemeClr val="tx1"/>
                </a:solidFill>
                <a:effectLst/>
                <a:latin typeface="+mn-lt"/>
                <a:ea typeface="+mn-ea"/>
                <a:cs typeface="+mn-cs"/>
              </a:rPr>
              <a:t>.</a:t>
            </a:r>
            <a:r>
              <a:rPr lang="en-US" sz="1100" kern="1200" dirty="0" err="1" smtClean="0">
                <a:solidFill>
                  <a:schemeClr val="tx1"/>
                </a:solidFill>
                <a:effectLst/>
                <a:latin typeface="+mn-lt"/>
                <a:ea typeface="+mn-ea"/>
                <a:cs typeface="+mn-cs"/>
              </a:rPr>
              <a:t>cfapps.io</a:t>
            </a:r>
            <a:endParaRPr lang="en-US" sz="1100" kern="1200" dirty="0" smtClean="0">
              <a:solidFill>
                <a:schemeClr val="tx1"/>
              </a:solidFill>
              <a:effectLst/>
              <a:latin typeface="+mn-lt"/>
              <a:ea typeface="+mn-ea"/>
              <a:cs typeface="+mn-cs"/>
            </a:endParaRPr>
          </a:p>
          <a:p>
            <a:pPr marL="228600" lvl="0" indent="-228600">
              <a:buFont typeface="+mj-lt"/>
              <a:buAutoNum type="arabicPeriod"/>
            </a:pPr>
            <a:r>
              <a:rPr lang="en-US" sz="1100" kern="1200" dirty="0" smtClean="0">
                <a:solidFill>
                  <a:schemeClr val="tx1"/>
                </a:solidFill>
                <a:effectLst/>
                <a:latin typeface="+mn-lt"/>
                <a:ea typeface="+mn-ea"/>
                <a:cs typeface="+mn-cs"/>
              </a:rPr>
              <a:t>Show application</a:t>
            </a:r>
          </a:p>
          <a:p>
            <a:pPr marL="228600" lvl="0" indent="-228600">
              <a:buFont typeface="+mj-lt"/>
              <a:buAutoNum type="arabicPeriod"/>
            </a:pPr>
            <a:r>
              <a:rPr lang="en-US" sz="1100" kern="1200" dirty="0" smtClean="0">
                <a:solidFill>
                  <a:schemeClr val="tx1"/>
                </a:solidFill>
                <a:effectLst/>
                <a:latin typeface="+mn-lt"/>
                <a:ea typeface="+mn-ea"/>
                <a:cs typeface="+mn-cs"/>
              </a:rPr>
              <a:t>Show app in Apps Manager</a:t>
            </a:r>
          </a:p>
          <a:p>
            <a:pPr marL="228600" lvl="0" indent="-228600">
              <a:buFont typeface="+mj-lt"/>
              <a:buAutoNum type="arabicPeriod"/>
            </a:pPr>
            <a:r>
              <a:rPr lang="en-US" sz="1100" kern="1200" dirty="0" smtClean="0">
                <a:solidFill>
                  <a:schemeClr val="tx1"/>
                </a:solidFill>
                <a:effectLst/>
                <a:latin typeface="+mn-lt"/>
                <a:ea typeface="+mn-ea"/>
                <a:cs typeface="+mn-cs"/>
              </a:rPr>
              <a:t>Scale the workshop app to 3 instances</a:t>
            </a:r>
          </a:p>
          <a:p>
            <a:pPr marL="228600" lvl="0" indent="-228600">
              <a:buFont typeface="+mj-lt"/>
              <a:buAutoNum type="arabicPeriod"/>
            </a:pPr>
            <a:r>
              <a:rPr lang="en-US" sz="1100" kern="1200" dirty="0" smtClean="0">
                <a:solidFill>
                  <a:schemeClr val="tx1"/>
                </a:solidFill>
                <a:effectLst/>
                <a:latin typeface="+mn-lt"/>
                <a:ea typeface="+mn-ea"/>
                <a:cs typeface="+mn-cs"/>
              </a:rPr>
              <a:t>Refresh app display and delete records to show in-memory between instances</a:t>
            </a:r>
          </a:p>
          <a:p>
            <a:pPr marL="228600" indent="-228600">
              <a:buFont typeface="+mj-lt"/>
              <a:buAutoNum type="arabicPeriod"/>
            </a:pP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9063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7529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12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9703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2 – multi-tenancy</a:t>
            </a:r>
          </a:p>
          <a:p>
            <a:pPr marL="228600" lvl="0" indent="-228600">
              <a:buFont typeface="+mj-lt"/>
              <a:buAutoNum type="arabicPeriod"/>
            </a:pPr>
            <a:r>
              <a:rPr lang="en-US" sz="1100" kern="1200" dirty="0" smtClean="0">
                <a:solidFill>
                  <a:schemeClr val="tx1"/>
                </a:solidFill>
                <a:effectLst/>
                <a:latin typeface="+mn-lt"/>
                <a:ea typeface="+mn-ea"/>
                <a:cs typeface="+mn-cs"/>
              </a:rPr>
              <a:t>Show Apps Manager interface</a:t>
            </a:r>
          </a:p>
          <a:p>
            <a:pPr marL="228600" lvl="0" indent="-228600">
              <a:buFont typeface="+mj-lt"/>
              <a:buAutoNum type="arabicPeriod"/>
            </a:pPr>
            <a:r>
              <a:rPr lang="en-US" sz="1100" kern="1200" dirty="0" smtClean="0">
                <a:solidFill>
                  <a:schemeClr val="tx1"/>
                </a:solidFill>
                <a:effectLst/>
                <a:latin typeface="+mn-lt"/>
                <a:ea typeface="+mn-ea"/>
                <a:cs typeface="+mn-cs"/>
              </a:rPr>
              <a:t>Explain organizations, usage report, and spaces</a:t>
            </a:r>
          </a:p>
          <a:p>
            <a:pPr marL="228600" lvl="0" indent="-228600">
              <a:buFont typeface="+mj-lt"/>
              <a:buAutoNum type="arabicPeriod"/>
            </a:pPr>
            <a:r>
              <a:rPr lang="en-US" dirty="0" smtClean="0"/>
              <a:t>$ </a:t>
            </a:r>
            <a:r>
              <a:rPr lang="en-US" sz="1100" kern="1200" dirty="0" err="1" smtClean="0">
                <a:solidFill>
                  <a:schemeClr val="tx1"/>
                </a:solidFill>
                <a:effectLst/>
                <a:latin typeface="Courier New"/>
                <a:ea typeface="+mn-ea"/>
                <a:cs typeface="Courier New"/>
              </a:rPr>
              <a:t>cf</a:t>
            </a:r>
            <a:r>
              <a:rPr lang="en-US" sz="1100" kern="1200" dirty="0" smtClean="0">
                <a:solidFill>
                  <a:schemeClr val="tx1"/>
                </a:solidFill>
                <a:effectLst/>
                <a:latin typeface="Courier New"/>
                <a:ea typeface="+mn-ea"/>
                <a:cs typeface="Courier New"/>
              </a:rPr>
              <a:t> org instructor-org</a:t>
            </a:r>
            <a:r>
              <a:rPr lang="en-US" sz="1100" kern="1200" dirty="0" smtClean="0">
                <a:solidFill>
                  <a:schemeClr val="tx1"/>
                </a:solidFill>
                <a:effectLst/>
                <a:latin typeface="+mn-lt"/>
                <a:ea typeface="+mn-ea"/>
                <a:cs typeface="+mn-cs"/>
              </a:rPr>
              <a:t> to show quota</a:t>
            </a:r>
          </a:p>
          <a:p>
            <a:pPr marL="228600" lvl="0" indent="-228600">
              <a:buFont typeface="+mj-lt"/>
              <a:buAutoNum type="arabicPeriod"/>
            </a:pPr>
            <a:r>
              <a:rPr lang="en-US" sz="1100" kern="1200" dirty="0" smtClean="0">
                <a:solidFill>
                  <a:schemeClr val="tx1"/>
                </a:solidFill>
                <a:effectLst/>
                <a:latin typeface="+mn-lt"/>
                <a:ea typeface="+mn-ea"/>
                <a:cs typeface="+mn-cs"/>
              </a:rPr>
              <a:t>Show Membership to orgs and spaces</a:t>
            </a:r>
          </a:p>
          <a:p>
            <a:pPr marL="228600" lvl="0" indent="-228600">
              <a:buFont typeface="+mj-lt"/>
              <a:buAutoNum type="arabicPeriod"/>
            </a:pPr>
            <a:r>
              <a:rPr lang="en-US" sz="1100" kern="1200" dirty="0" smtClean="0">
                <a:solidFill>
                  <a:schemeClr val="tx1"/>
                </a:solidFill>
                <a:effectLst/>
                <a:latin typeface="+mn-lt"/>
                <a:ea typeface="+mn-ea"/>
                <a:cs typeface="+mn-cs"/>
              </a:rPr>
              <a:t>Drill into </a:t>
            </a:r>
            <a:r>
              <a:rPr lang="en-US" sz="1100" kern="1200" dirty="0" err="1" smtClean="0">
                <a:solidFill>
                  <a:schemeClr val="tx1"/>
                </a:solidFill>
                <a:effectLst/>
                <a:latin typeface="+mn-lt"/>
                <a:ea typeface="+mn-ea"/>
                <a:cs typeface="+mn-cs"/>
              </a:rPr>
              <a:t>dev</a:t>
            </a:r>
            <a:r>
              <a:rPr lang="en-US" sz="1100" kern="1200" dirty="0" smtClean="0">
                <a:solidFill>
                  <a:schemeClr val="tx1"/>
                </a:solidFill>
                <a:effectLst/>
                <a:latin typeface="+mn-lt"/>
                <a:ea typeface="+mn-ea"/>
                <a:cs typeface="+mn-cs"/>
              </a:rPr>
              <a:t> space and explain app and service contents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9641" y="512618"/>
            <a:ext cx="6107151" cy="3435927"/>
          </a:xfrm>
        </p:spPr>
      </p:sp>
      <p:sp>
        <p:nvSpPr>
          <p:cNvPr id="3" name="Notes Placeholder 2"/>
          <p:cNvSpPr>
            <a:spLocks noGrp="1"/>
          </p:cNvSpPr>
          <p:nvPr>
            <p:ph type="body" idx="1"/>
          </p:nvPr>
        </p:nvSpPr>
        <p:spPr/>
        <p:txBody>
          <a:bodyPr lIns="90571" tIns="45286" rIns="90571" bIns="45286"/>
          <a:lstStyle/>
          <a:p>
            <a:endParaRPr lang="en-US" baseline="0" dirty="0" smtClean="0"/>
          </a:p>
          <a:p>
            <a:endParaRPr lang="en-US" dirty="0"/>
          </a:p>
        </p:txBody>
      </p:sp>
    </p:spTree>
    <p:extLst>
      <p:ext uri="{BB962C8B-B14F-4D97-AF65-F5344CB8AC3E}">
        <p14:creationId xmlns:p14="http://schemas.microsoft.com/office/powerpoint/2010/main" val="367731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594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95870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295275" y="188913"/>
            <a:ext cx="6157913" cy="3465512"/>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3724155"/>
            <a:ext cx="6267659" cy="5111263"/>
          </a:xfrm>
          <a:prstGeom prst="rect">
            <a:avLst/>
          </a:prstGeom>
          <a:noFill/>
          <a:ln>
            <a:noFill/>
          </a:ln>
        </p:spPr>
        <p:txBody>
          <a:bodyPr lIns="0" tIns="0" rIns="0" bIns="0" anchor="t" anchorCtr="0">
            <a:noAutofit/>
          </a:bodyPr>
          <a:lstStyle/>
          <a:p>
            <a:pPr defTabSz="452857">
              <a:buClr>
                <a:schemeClr val="dk1"/>
              </a:buClr>
              <a:buSzPct val="25000"/>
              <a:defRPr/>
            </a:pPr>
            <a:r>
              <a:rPr lang="en-US" sz="1100" dirty="0">
                <a:solidFill>
                  <a:schemeClr val="dk1"/>
                </a:solidFill>
                <a:latin typeface="Verdana"/>
                <a:ea typeface="Verdana"/>
                <a:cs typeface="Verdana"/>
                <a:sym typeface="Verdana"/>
              </a:rPr>
              <a:t>The integrated approach extends to the Cloud Native Runtime’s integration, with Spring Cloud services being pre-packaged for simple consumption on the platform through our built in marketplace. One leading satellite entertainment provider called this unique blend of </a:t>
            </a:r>
            <a:r>
              <a:rPr lang="en-US" sz="1100" dirty="0" err="1">
                <a:solidFill>
                  <a:schemeClr val="dk1"/>
                </a:solidFill>
                <a:latin typeface="Verdana"/>
                <a:ea typeface="Verdana"/>
                <a:cs typeface="Verdana"/>
                <a:sym typeface="Verdana"/>
              </a:rPr>
              <a:t>microservices</a:t>
            </a:r>
            <a:r>
              <a:rPr lang="en-US" sz="1100" dirty="0">
                <a:solidFill>
                  <a:schemeClr val="dk1"/>
                </a:solidFill>
                <a:latin typeface="Verdana"/>
                <a:ea typeface="Verdana"/>
                <a:cs typeface="Verdana"/>
                <a:sym typeface="Verdana"/>
              </a:rPr>
              <a:t> supporting features a “no brainer” for their next generation digital services platform. Spring cloud along w/ Spring boot take a developer from idea to a functioning microservice in minutes</a:t>
            </a:r>
            <a:r>
              <a:rPr lang="en-US" dirty="0" smtClean="0"/>
              <a:t>.</a:t>
            </a:r>
          </a:p>
          <a:p>
            <a:pPr defTabSz="452857">
              <a:buClr>
                <a:schemeClr val="dk1"/>
              </a:buClr>
              <a:buSzPct val="25000"/>
              <a:defRPr/>
            </a:pPr>
            <a:endParaRPr lang="en-US" sz="1100" dirty="0">
              <a:solidFill>
                <a:schemeClr val="dk1"/>
              </a:solidFill>
              <a:latin typeface="Verdana"/>
              <a:ea typeface="Verdana"/>
              <a:cs typeface="Verdana"/>
              <a:sym typeface="Verdana"/>
            </a:endParaRPr>
          </a:p>
          <a:p>
            <a:pPr>
              <a:spcBef>
                <a:spcPts val="594"/>
              </a:spcBef>
            </a:pPr>
            <a:r>
              <a:rPr lang="en-US" b="1" dirty="0"/>
              <a:t>Demo </a:t>
            </a:r>
            <a:r>
              <a:rPr lang="en-US" b="1" dirty="0" smtClean="0"/>
              <a:t>4 </a:t>
            </a:r>
            <a:r>
              <a:rPr lang="en-US" b="1" dirty="0"/>
              <a:t>– Environmental elasticity with lazy service binding</a:t>
            </a:r>
          </a:p>
          <a:p>
            <a:pPr marL="226428" indent="-226428">
              <a:spcBef>
                <a:spcPts val="594"/>
              </a:spcBef>
              <a:buFont typeface="+mj-lt"/>
              <a:buAutoNum type="arabicPeriod"/>
            </a:pPr>
            <a:r>
              <a:rPr lang="en-US" b="1" dirty="0"/>
              <a:t>Marketplace</a:t>
            </a:r>
            <a:r>
              <a:rPr lang="en-US" dirty="0"/>
              <a:t> overview in Pivotal CF App Manager (PCF1) and </a:t>
            </a:r>
            <a:r>
              <a:rPr lang="en-US" b="1" dirty="0"/>
              <a:t>PWS</a:t>
            </a:r>
            <a:r>
              <a:rPr lang="en-US" dirty="0"/>
              <a:t> (</a:t>
            </a:r>
            <a:r>
              <a:rPr lang="en-US" dirty="0" err="1"/>
              <a:t>run.pivotal.io</a:t>
            </a:r>
            <a:r>
              <a:rPr lang="en-US" dirty="0"/>
              <a:t>)</a:t>
            </a:r>
          </a:p>
          <a:p>
            <a:pPr marL="226428" indent="-226428">
              <a:spcBef>
                <a:spcPts val="594"/>
              </a:spcBef>
              <a:buFont typeface="+mj-lt"/>
              <a:buAutoNum type="arabicPeriod"/>
            </a:pPr>
            <a:r>
              <a:rPr lang="en-US" dirty="0"/>
              <a:t>In </a:t>
            </a:r>
            <a:r>
              <a:rPr lang="en-US" b="1" u="sng" dirty="0"/>
              <a:t>4-Prod</a:t>
            </a:r>
            <a:r>
              <a:rPr lang="en-US" dirty="0"/>
              <a:t> space, create a </a:t>
            </a:r>
            <a:r>
              <a:rPr lang="en-US" b="1" dirty="0"/>
              <a:t>new App </a:t>
            </a:r>
            <a:r>
              <a:rPr lang="en-US" b="1" dirty="0" err="1"/>
              <a:t>Autoscaler</a:t>
            </a:r>
            <a:r>
              <a:rPr lang="en-US" dirty="0"/>
              <a:t> service called </a:t>
            </a:r>
            <a:r>
              <a:rPr lang="en-US" b="1" dirty="0"/>
              <a:t>scale-gold</a:t>
            </a:r>
            <a:r>
              <a:rPr lang="en-US" dirty="0"/>
              <a:t> </a:t>
            </a:r>
          </a:p>
          <a:p>
            <a:pPr marL="226428" indent="-226428">
              <a:spcBef>
                <a:spcPts val="594"/>
              </a:spcBef>
              <a:buFont typeface="+mj-lt"/>
              <a:buAutoNum type="arabicPeriod"/>
            </a:pPr>
            <a:r>
              <a:rPr lang="en-US" dirty="0"/>
              <a:t>Bind </a:t>
            </a:r>
            <a:r>
              <a:rPr lang="en-US" b="1" dirty="0"/>
              <a:t>scale-gold</a:t>
            </a:r>
            <a:r>
              <a:rPr lang="en-US" dirty="0"/>
              <a:t> service to </a:t>
            </a:r>
            <a:r>
              <a:rPr lang="en-US" b="1" dirty="0"/>
              <a:t>payments</a:t>
            </a:r>
            <a:r>
              <a:rPr lang="en-US" dirty="0"/>
              <a:t> app</a:t>
            </a:r>
          </a:p>
          <a:p>
            <a:pPr marL="226428" indent="-226428">
              <a:spcBef>
                <a:spcPts val="594"/>
              </a:spcBef>
              <a:buFont typeface="+mj-lt"/>
              <a:buAutoNum type="arabicPeriod"/>
            </a:pPr>
            <a:r>
              <a:rPr lang="en-US" dirty="0"/>
              <a:t>In a later demo, the </a:t>
            </a:r>
            <a:r>
              <a:rPr lang="en-US" b="1" dirty="0"/>
              <a:t>scale-gold</a:t>
            </a:r>
            <a:r>
              <a:rPr lang="en-US" dirty="0"/>
              <a:t> service will be </a:t>
            </a:r>
            <a:r>
              <a:rPr lang="en-US" dirty="0" smtClean="0"/>
              <a:t>used</a:t>
            </a:r>
          </a:p>
          <a:p>
            <a:pPr>
              <a:spcBef>
                <a:spcPts val="594"/>
              </a:spcBef>
            </a:pPr>
            <a:endParaRPr lang="en-US" dirty="0"/>
          </a:p>
          <a:p>
            <a:pPr>
              <a:spcBef>
                <a:spcPts val="594"/>
              </a:spcBef>
            </a:pPr>
            <a:r>
              <a:rPr lang="en-US" b="1" dirty="0"/>
              <a:t>Demo </a:t>
            </a:r>
            <a:r>
              <a:rPr lang="en-US" b="1" dirty="0" smtClean="0"/>
              <a:t>5 </a:t>
            </a:r>
            <a:r>
              <a:rPr lang="en-US" b="1" dirty="0"/>
              <a:t>– Manual &amp; auto -scaling to handle varying workloads</a:t>
            </a:r>
          </a:p>
          <a:p>
            <a:pPr marL="226428" indent="-226428">
              <a:spcBef>
                <a:spcPts val="594"/>
              </a:spcBef>
              <a:buFont typeface="+mj-lt"/>
              <a:buAutoNum type="arabicPeriod"/>
            </a:pPr>
            <a:r>
              <a:rPr lang="en-US" dirty="0"/>
              <a:t>From with Pivotal App Manager console, manually </a:t>
            </a:r>
            <a:r>
              <a:rPr lang="en-US" b="1" dirty="0"/>
              <a:t>scale</a:t>
            </a:r>
            <a:r>
              <a:rPr lang="en-US" dirty="0"/>
              <a:t> </a:t>
            </a:r>
            <a:r>
              <a:rPr lang="en-US" b="1" dirty="0"/>
              <a:t>payments</a:t>
            </a:r>
            <a:r>
              <a:rPr lang="en-US" dirty="0"/>
              <a:t> app to </a:t>
            </a:r>
            <a:r>
              <a:rPr lang="en-US" b="1" dirty="0"/>
              <a:t>2 instances</a:t>
            </a:r>
            <a:endParaRPr lang="en-US" dirty="0"/>
          </a:p>
          <a:p>
            <a:pPr marL="226428" indent="-226428">
              <a:spcBef>
                <a:spcPts val="594"/>
              </a:spcBef>
              <a:buFont typeface="+mj-lt"/>
              <a:buAutoNum type="arabicPeriod"/>
            </a:pPr>
            <a:r>
              <a:rPr lang="en-US" dirty="0"/>
              <a:t>Note </a:t>
            </a:r>
            <a:r>
              <a:rPr lang="en-US" b="1" dirty="0"/>
              <a:t>number</a:t>
            </a:r>
            <a:r>
              <a:rPr lang="en-US" dirty="0"/>
              <a:t> of app instances has scaled to service more users</a:t>
            </a:r>
          </a:p>
          <a:p>
            <a:pPr marL="226428" indent="-226428">
              <a:spcBef>
                <a:spcPts val="594"/>
              </a:spcBef>
              <a:buFont typeface="+mj-lt"/>
              <a:buAutoNum type="arabicPeriod"/>
            </a:pPr>
            <a:r>
              <a:rPr lang="en-US" dirty="0"/>
              <a:t>Manage the </a:t>
            </a:r>
            <a:r>
              <a:rPr lang="en-US" b="1" dirty="0"/>
              <a:t>scale-gold</a:t>
            </a:r>
            <a:r>
              <a:rPr lang="en-US" dirty="0"/>
              <a:t> service to start auto-</a:t>
            </a:r>
            <a:r>
              <a:rPr lang="en-US" dirty="0" err="1"/>
              <a:t>scaler</a:t>
            </a:r>
            <a:r>
              <a:rPr lang="en-US" dirty="0"/>
              <a:t> on the </a:t>
            </a:r>
            <a:r>
              <a:rPr lang="en-US" b="1" dirty="0"/>
              <a:t>payments</a:t>
            </a:r>
            <a:r>
              <a:rPr lang="en-US" dirty="0"/>
              <a:t> app and set the min instances to 3 and max instances to 10.</a:t>
            </a:r>
          </a:p>
          <a:p>
            <a:pPr marL="226428" indent="-226428">
              <a:spcBef>
                <a:spcPts val="594"/>
              </a:spcBef>
              <a:buFont typeface="+mj-lt"/>
              <a:buAutoNum type="arabicPeriod"/>
            </a:pPr>
            <a:r>
              <a:rPr lang="en-US" dirty="0"/>
              <a:t>Within 30 seconds, auto-</a:t>
            </a:r>
            <a:r>
              <a:rPr lang="en-US" dirty="0" err="1"/>
              <a:t>scaler</a:t>
            </a:r>
            <a:r>
              <a:rPr lang="en-US" dirty="0"/>
              <a:t> should increase the payments app instances to 3</a:t>
            </a:r>
          </a:p>
          <a:p>
            <a:pPr marL="226428" indent="-226428">
              <a:spcBef>
                <a:spcPts val="594"/>
              </a:spcBef>
              <a:buFont typeface="+mj-lt"/>
              <a:buAutoNum type="arabicPeriod"/>
            </a:pPr>
            <a:r>
              <a:rPr lang="en-US" dirty="0"/>
              <a:t>Bind each of the following apps to </a:t>
            </a:r>
            <a:r>
              <a:rPr lang="en-US" b="1" dirty="0"/>
              <a:t>scale-gold</a:t>
            </a:r>
            <a:r>
              <a:rPr lang="en-US" dirty="0"/>
              <a:t>: </a:t>
            </a:r>
            <a:r>
              <a:rPr lang="en-US" b="1" dirty="0"/>
              <a:t>consumer-messaging service</a:t>
            </a:r>
            <a:r>
              <a:rPr lang="en-US" dirty="0"/>
              <a:t>, </a:t>
            </a:r>
            <a:r>
              <a:rPr lang="en-US" b="1" dirty="0"/>
              <a:t>payment-service</a:t>
            </a:r>
            <a:r>
              <a:rPr lang="en-US" dirty="0"/>
              <a:t>, and </a:t>
            </a:r>
            <a:r>
              <a:rPr lang="en-US" b="1" dirty="0"/>
              <a:t>payment-history-service</a:t>
            </a:r>
            <a:endParaRPr lang="en-US" dirty="0"/>
          </a:p>
          <a:p>
            <a:pPr marL="226428" indent="-226428">
              <a:spcBef>
                <a:spcPts val="594"/>
              </a:spcBef>
              <a:buFont typeface="+mj-lt"/>
              <a:buAutoNum type="arabicPeriod"/>
            </a:pPr>
            <a:r>
              <a:rPr lang="en-US" dirty="0"/>
              <a:t>Manage the </a:t>
            </a:r>
            <a:r>
              <a:rPr lang="en-US" b="1" dirty="0"/>
              <a:t>scale-gold</a:t>
            </a:r>
            <a:r>
              <a:rPr lang="en-US" dirty="0"/>
              <a:t> service and review all apps being managed by the auto-</a:t>
            </a:r>
            <a:r>
              <a:rPr lang="en-US" dirty="0" err="1"/>
              <a:t>scaler</a:t>
            </a:r>
            <a:r>
              <a:rPr lang="en-US" dirty="0"/>
              <a:t> service</a:t>
            </a:r>
            <a:r>
              <a:rPr lang="en-US" dirty="0" smtClean="0"/>
              <a:t>.</a:t>
            </a:r>
            <a:endParaRPr lang="en-US" dirty="0"/>
          </a:p>
        </p:txBody>
      </p:sp>
      <p:sp>
        <p:nvSpPr>
          <p:cNvPr id="2" name="Slide Number Placeholder 1"/>
          <p:cNvSpPr>
            <a:spLocks noGrp="1"/>
          </p:cNvSpPr>
          <p:nvPr>
            <p:ph type="sldNum" sz="quarter" idx="10"/>
          </p:nvPr>
        </p:nvSpPr>
        <p:spPr>
          <a:xfrm>
            <a:off x="3884613" y="8685213"/>
            <a:ext cx="2971800" cy="457200"/>
          </a:xfrm>
          <a:prstGeom prst="rect">
            <a:avLst/>
          </a:prstGeom>
        </p:spPr>
        <p:txBody>
          <a:bodyPr/>
          <a:lstStyle/>
          <a:p>
            <a:pPr>
              <a:buClr>
                <a:schemeClr val="dk1"/>
              </a:buClr>
              <a:buSzPct val="25000"/>
              <a:buFont typeface="Verdana"/>
              <a:buNone/>
            </a:pPr>
            <a:fld id="{535DA9C8-8058-584E-8179-7392B9F1ABA3}" type="slidenum">
              <a:rPr lang="uk-UA" smtClean="0"/>
              <a:pPr>
                <a:buClr>
                  <a:schemeClr val="dk1"/>
                </a:buClr>
                <a:buSzPct val="25000"/>
                <a:buFont typeface="Verdana"/>
                <a:buNone/>
              </a:pPr>
              <a:t>22</a:t>
            </a:fld>
            <a:endParaRPr lang="uk-U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Cell. </a:t>
            </a:r>
            <a:r>
              <a:rPr lang="en-US" sz="1100" dirty="0" smtClean="0"/>
              <a:t>The</a:t>
            </a:r>
            <a:r>
              <a:rPr lang="en-US" sz="1100" b="1" dirty="0" smtClean="0"/>
              <a:t> Cloud Controller </a:t>
            </a:r>
            <a:r>
              <a:rPr lang="en-US" sz="1100" dirty="0" smtClean="0"/>
              <a:t>orchestrates the routing and lifecycle of all Cells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smtClean="0"/>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3 - services</a:t>
            </a:r>
          </a:p>
          <a:p>
            <a:pPr marL="228600" lvl="0" indent="-228600">
              <a:buFont typeface="+mj-lt"/>
              <a:buAutoNum type="arabicPeriod"/>
            </a:pPr>
            <a:r>
              <a:rPr lang="en-US" sz="1100" kern="1200" dirty="0" smtClean="0">
                <a:solidFill>
                  <a:schemeClr val="tx1"/>
                </a:solidFill>
                <a:effectLst/>
                <a:latin typeface="+mn-lt"/>
                <a:ea typeface="+mn-ea"/>
                <a:cs typeface="+mn-cs"/>
              </a:rPr>
              <a:t>Review PEZ Marketplace</a:t>
            </a:r>
          </a:p>
          <a:p>
            <a:pPr marL="228600" lvl="0" indent="-228600">
              <a:buFont typeface="+mj-lt"/>
              <a:buAutoNum type="arabicPeriod"/>
            </a:pPr>
            <a:r>
              <a:rPr lang="en-US" sz="1100" kern="1200" dirty="0" smtClean="0">
                <a:solidFill>
                  <a:schemeClr val="tx1"/>
                </a:solidFill>
                <a:effectLst/>
                <a:latin typeface="+mn-lt"/>
                <a:ea typeface="+mn-ea"/>
                <a:cs typeface="+mn-cs"/>
              </a:rPr>
              <a:t>Review PWS Marketplace</a:t>
            </a:r>
          </a:p>
          <a:p>
            <a:pPr marL="228600" lvl="0" indent="-228600">
              <a:buFont typeface="+mj-lt"/>
              <a:buAutoNum type="arabicPeriod"/>
            </a:pPr>
            <a:r>
              <a:rPr lang="en-US" sz="1100" kern="1200" dirty="0" smtClean="0">
                <a:solidFill>
                  <a:schemeClr val="tx1"/>
                </a:solidFill>
                <a:effectLst/>
                <a:latin typeface="+mn-lt"/>
                <a:ea typeface="+mn-ea"/>
                <a:cs typeface="+mn-cs"/>
              </a:rPr>
              <a:t>Add a workspace-</a:t>
            </a:r>
            <a:r>
              <a:rPr lang="en-US" sz="1100" kern="1200" dirty="0" err="1" smtClean="0">
                <a:solidFill>
                  <a:schemeClr val="tx1"/>
                </a:solidFill>
                <a:effectLst/>
                <a:latin typeface="+mn-lt"/>
                <a:ea typeface="+mn-ea"/>
                <a:cs typeface="+mn-cs"/>
              </a:rPr>
              <a:t>db</a:t>
            </a:r>
            <a:r>
              <a:rPr lang="en-US" sz="1100" kern="1200" dirty="0" smtClean="0">
                <a:solidFill>
                  <a:schemeClr val="tx1"/>
                </a:solidFill>
                <a:effectLst/>
                <a:latin typeface="+mn-lt"/>
                <a:ea typeface="+mn-ea"/>
                <a:cs typeface="+mn-cs"/>
              </a:rPr>
              <a:t> MySQL service and bind it to the workshop app</a:t>
            </a:r>
          </a:p>
          <a:p>
            <a:pPr marL="228600" lvl="0" indent="-228600">
              <a:buFont typeface="+mj-lt"/>
              <a:buAutoNum type="arabicPeriod"/>
            </a:pPr>
            <a:r>
              <a:rPr lang="en-US" sz="1100" kern="1200" dirty="0" smtClean="0">
                <a:solidFill>
                  <a:schemeClr val="tx1"/>
                </a:solidFill>
                <a:effectLst/>
                <a:latin typeface="+mn-lt"/>
                <a:ea typeface="+mn-ea"/>
                <a:cs typeface="+mn-cs"/>
              </a:rPr>
              <a:t>Show service credentials</a:t>
            </a:r>
          </a:p>
          <a:p>
            <a:pPr marL="228600" lvl="0" indent="-228600">
              <a:buFont typeface="+mj-lt"/>
              <a:buAutoNum type="arabicPeriod"/>
            </a:pPr>
            <a:r>
              <a:rPr lang="en-US" sz="1100" kern="1200" dirty="0" smtClean="0">
                <a:solidFill>
                  <a:schemeClr val="tx1"/>
                </a:solidFill>
                <a:effectLst/>
                <a:latin typeface="+mn-lt"/>
                <a:ea typeface="+mn-ea"/>
                <a:cs typeface="+mn-cs"/>
              </a:rPr>
              <a:t>Restart </a:t>
            </a:r>
            <a:r>
              <a:rPr lang="en-US" dirty="0"/>
              <a:t>attendees-${random-word</a:t>
            </a:r>
            <a:r>
              <a:rPr lang="en-US" dirty="0" smtClean="0"/>
              <a:t>}</a:t>
            </a:r>
            <a:r>
              <a:rPr lang="en-US" sz="1100" kern="1200" dirty="0" smtClean="0">
                <a:solidFill>
                  <a:schemeClr val="tx1"/>
                </a:solidFill>
                <a:effectLst/>
                <a:latin typeface="+mn-lt"/>
                <a:ea typeface="+mn-ea"/>
                <a:cs typeface="+mn-cs"/>
              </a:rPr>
              <a:t> app</a:t>
            </a:r>
          </a:p>
          <a:p>
            <a:pPr marL="228600" indent="-228600">
              <a:buFont typeface="+mj-lt"/>
              <a:buAutoNum type="arabicPeriod"/>
            </a:pPr>
            <a:r>
              <a:rPr lang="en-US" sz="1100" kern="1200" dirty="0" smtClean="0">
                <a:solidFill>
                  <a:schemeClr val="tx1"/>
                </a:solidFill>
                <a:effectLst/>
                <a:latin typeface="+mn-lt"/>
                <a:ea typeface="+mn-ea"/>
                <a:cs typeface="+mn-cs"/>
              </a:rPr>
              <a:t>Show attendees app, delete a row and show same in all instances</a:t>
            </a:r>
            <a:r>
              <a:rPr lang="en-US" dirty="0" smtClean="0">
                <a:effectLst/>
              </a:rPr>
              <a:t> </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295275" y="339725"/>
            <a:ext cx="6270625" cy="35274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494" name="Shape 494"/>
          <p:cNvSpPr txBox="1">
            <a:spLocks noGrp="1"/>
          </p:cNvSpPr>
          <p:nvPr>
            <p:ph type="body" idx="1"/>
          </p:nvPr>
        </p:nvSpPr>
        <p:spPr>
          <a:xfrm>
            <a:off x="295171" y="4087091"/>
            <a:ext cx="6267659" cy="4679058"/>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Clr>
                <a:srgbClr val="000000"/>
              </a:buClr>
              <a:buSzPct val="25000"/>
            </a:pPr>
            <a:fld id="{00000000-1234-1234-1234-123412341234}" type="slidenum">
              <a:rPr lang="en-US">
                <a:solidFill>
                  <a:srgbClr val="000000"/>
                </a:solidFill>
                <a:latin typeface="Calibri"/>
                <a:ea typeface="Calibri"/>
                <a:cs typeface="Calibri"/>
                <a:sym typeface="Calibri"/>
                <a:rtl val="0"/>
              </a:rPr>
              <a:pPr algn="l">
                <a:buClr>
                  <a:srgbClr val="000000"/>
                </a:buClr>
                <a:buSzPct val="25000"/>
              </a:pPr>
              <a:t>26</a:t>
            </a:fld>
            <a:endParaRPr lang="en-US">
              <a:solidFill>
                <a:srgbClr val="000000"/>
              </a:solidFill>
              <a:latin typeface="Calibri"/>
              <a:ea typeface="Calibri"/>
              <a:cs typeface="Calibri"/>
              <a:sym typeface="Calibri"/>
              <a:rtl val="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97175"/>
            <a:ext cx="6096000" cy="3429000"/>
          </a:xfrm>
        </p:spPr>
      </p:sp>
      <p:sp>
        <p:nvSpPr>
          <p:cNvPr id="3" name="Notes Placeholder 2"/>
          <p:cNvSpPr>
            <a:spLocks noGrp="1"/>
          </p:cNvSpPr>
          <p:nvPr>
            <p:ph type="body" idx="1"/>
          </p:nvPr>
        </p:nvSpPr>
        <p:spPr>
          <a:xfrm>
            <a:off x="381000" y="3904689"/>
            <a:ext cx="6096000" cy="4962219"/>
          </a:xfrm>
        </p:spPr>
        <p:txBody>
          <a:bodyPr/>
          <a:lstStyle/>
          <a:p>
            <a:r>
              <a:rPr lang="en-US" sz="1000" b="1" dirty="0" err="1"/>
              <a:t>Nsync</a:t>
            </a:r>
            <a:r>
              <a:rPr lang="en-US" sz="1000" dirty="0"/>
              <a:t> splits its responsibilities between two independent processes:</a:t>
            </a:r>
          </a:p>
          <a:p>
            <a:r>
              <a:rPr lang="en-US" sz="1000" dirty="0"/>
              <a:t>The </a:t>
            </a:r>
            <a:r>
              <a:rPr lang="en-US" sz="1000" dirty="0" err="1"/>
              <a:t>nsync</a:t>
            </a:r>
            <a:r>
              <a:rPr lang="en-US" sz="1000" dirty="0"/>
              <a:t>-listener listens for desired app requests and updates/creates the desired LRPs via the BBS.</a:t>
            </a:r>
          </a:p>
          <a:p>
            <a:r>
              <a:rPr lang="en-US" sz="1000" dirty="0"/>
              <a:t>The </a:t>
            </a:r>
            <a:r>
              <a:rPr lang="en-US" sz="1000" dirty="0" err="1"/>
              <a:t>nsync</a:t>
            </a:r>
            <a:r>
              <a:rPr lang="en-US" sz="1000" dirty="0"/>
              <a:t>-bulker periodically polls CC for all desired apps to ensure the desired state known to Diego is up-to-date.</a:t>
            </a:r>
          </a:p>
          <a:p>
            <a:endParaRPr lang="en-US" sz="1000" dirty="0"/>
          </a:p>
          <a:p>
            <a:r>
              <a:rPr lang="en-US" sz="1000" b="1" dirty="0"/>
              <a:t>The BBS </a:t>
            </a:r>
            <a:r>
              <a:rPr lang="en-US" sz="1000" dirty="0"/>
              <a:t>also provides a real-time representation of the state of the Diego cluster (including all desired LRPs, running LRP instances, and in-flight Tasks). The </a:t>
            </a:r>
            <a:r>
              <a:rPr lang="en-US" sz="1000" dirty="0" err="1"/>
              <a:t>Converger</a:t>
            </a:r>
            <a:r>
              <a:rPr lang="en-US" sz="1000" dirty="0"/>
              <a:t> periodically analyzes snapshots of this representation and corrects discrepancies, ensuring that Diego is eventually consistent.</a:t>
            </a:r>
          </a:p>
          <a:p>
            <a:endParaRPr lang="en-US" sz="1000" b="1" dirty="0"/>
          </a:p>
          <a:p>
            <a:r>
              <a:rPr lang="en-US" sz="1000" b="1" dirty="0" err="1"/>
              <a:t>Converger</a:t>
            </a:r>
            <a:endParaRPr lang="en-US" sz="1000" b="1" dirty="0"/>
          </a:p>
          <a:p>
            <a:r>
              <a:rPr lang="en-US" sz="1000" dirty="0"/>
              <a:t>maintains a lock in the BBS to ensure that only one </a:t>
            </a:r>
            <a:r>
              <a:rPr lang="en-US" sz="1000" dirty="0" err="1"/>
              <a:t>converger</a:t>
            </a:r>
            <a:r>
              <a:rPr lang="en-US" sz="1000" dirty="0"/>
              <a:t> performs convergence. This is primarily for performance considerations. Convergence should be idempotent.</a:t>
            </a:r>
          </a:p>
          <a:p>
            <a:r>
              <a:rPr lang="en-US" sz="1000" dirty="0"/>
              <a:t>uses the converge methods in the runtime-schema/</a:t>
            </a:r>
            <a:r>
              <a:rPr lang="en-US" sz="1000" dirty="0" err="1"/>
              <a:t>bbs</a:t>
            </a:r>
            <a:r>
              <a:rPr lang="en-US" sz="1000" dirty="0"/>
              <a:t> to ensure eventual consistency and fault tolerance for Tasks and LRPs</a:t>
            </a:r>
          </a:p>
          <a:p>
            <a:r>
              <a:rPr lang="en-US" sz="1000" dirty="0"/>
              <a:t>when converging LRPs, the </a:t>
            </a:r>
            <a:r>
              <a:rPr lang="en-US" sz="1000" dirty="0" err="1"/>
              <a:t>converger</a:t>
            </a:r>
            <a:r>
              <a:rPr lang="en-US" sz="1000" dirty="0"/>
              <a:t> identifies which actions need to take place to bring </a:t>
            </a:r>
            <a:r>
              <a:rPr lang="en-US" sz="1000" dirty="0" err="1"/>
              <a:t>DesiredLRP</a:t>
            </a:r>
            <a:r>
              <a:rPr lang="en-US" sz="1000" dirty="0"/>
              <a:t> state and </a:t>
            </a:r>
            <a:r>
              <a:rPr lang="en-US" sz="1000" dirty="0" err="1"/>
              <a:t>ActualLRP</a:t>
            </a:r>
            <a:r>
              <a:rPr lang="en-US" sz="1000" dirty="0"/>
              <a:t> state into accord. Two actions are possible:</a:t>
            </a:r>
          </a:p>
          <a:p>
            <a:r>
              <a:rPr lang="en-US" sz="1000" dirty="0"/>
              <a:t>if an instance is missing, a start auction is sent.</a:t>
            </a:r>
          </a:p>
          <a:p>
            <a:r>
              <a:rPr lang="en-US" sz="1000" dirty="0"/>
              <a:t>if an extra instance is identified, a stop message is sent to the Rep on the Cell hosting the instance.</a:t>
            </a:r>
          </a:p>
          <a:p>
            <a:r>
              <a:rPr lang="en-US" sz="1000" dirty="0"/>
              <a:t>periodically sends aggregate metrics about </a:t>
            </a:r>
            <a:r>
              <a:rPr lang="en-US" sz="1000" dirty="0" err="1"/>
              <a:t>DesiredLRPs</a:t>
            </a:r>
            <a:r>
              <a:rPr lang="en-US" sz="1000" dirty="0"/>
              <a:t>, </a:t>
            </a:r>
            <a:r>
              <a:rPr lang="en-US" sz="1000" dirty="0" err="1"/>
              <a:t>ActualLRPs</a:t>
            </a:r>
            <a:r>
              <a:rPr lang="en-US" sz="1000" dirty="0"/>
              <a:t>, and Tasks to Doppler.</a:t>
            </a:r>
          </a:p>
          <a:p>
            <a:endParaRPr lang="en-US" sz="1000" dirty="0"/>
          </a:p>
          <a:p>
            <a:r>
              <a:rPr lang="en-US" sz="1000" b="1" dirty="0"/>
              <a:t>Rep</a:t>
            </a:r>
          </a:p>
          <a:p>
            <a:r>
              <a:rPr lang="en-US" sz="1000" dirty="0"/>
              <a:t>represents a Cell and mediates all communication with the BBS by:</a:t>
            </a:r>
          </a:p>
          <a:p>
            <a:r>
              <a:rPr lang="en-US" sz="1000" dirty="0"/>
              <a:t>ensuring the set of Tasks and </a:t>
            </a:r>
            <a:r>
              <a:rPr lang="en-US" sz="1000" dirty="0" err="1"/>
              <a:t>ActualLRPs</a:t>
            </a:r>
            <a:r>
              <a:rPr lang="en-US" sz="1000" dirty="0"/>
              <a:t> in the BBS is in sync with the containers actually present on the Cell</a:t>
            </a:r>
          </a:p>
          <a:p>
            <a:r>
              <a:rPr lang="en-US" sz="1000" dirty="0"/>
              <a:t>maintaining the presence of the Cell in the BBS. Should the Cell fail catastrophically, the </a:t>
            </a:r>
            <a:r>
              <a:rPr lang="en-US" sz="1000" dirty="0" err="1"/>
              <a:t>Converger</a:t>
            </a:r>
            <a:r>
              <a:rPr lang="en-US" sz="1000" dirty="0"/>
              <a:t> will automatically move the missing instances to other Cells.</a:t>
            </a:r>
          </a:p>
          <a:p>
            <a:endParaRPr lang="en-US" sz="1000" dirty="0"/>
          </a:p>
          <a:p>
            <a:r>
              <a:rPr lang="en-US" sz="1000" b="1" dirty="0"/>
              <a:t>Route-Emitter</a:t>
            </a:r>
          </a:p>
          <a:p>
            <a:r>
              <a:rPr lang="en-US" sz="1000" dirty="0"/>
              <a:t>monitors </a:t>
            </a:r>
            <a:r>
              <a:rPr lang="en-US" sz="1000" dirty="0" err="1"/>
              <a:t>DesiredLRP</a:t>
            </a:r>
            <a:r>
              <a:rPr lang="en-US" sz="1000" dirty="0"/>
              <a:t> state and </a:t>
            </a:r>
            <a:r>
              <a:rPr lang="en-US" sz="1000" dirty="0" err="1"/>
              <a:t>ActualLRP</a:t>
            </a:r>
            <a:r>
              <a:rPr lang="en-US" sz="1000" dirty="0"/>
              <a:t> state via the BBS. When a change is detected, the Route-Emitter emits route registration/</a:t>
            </a:r>
            <a:r>
              <a:rPr lang="en-US" sz="1000" dirty="0" err="1"/>
              <a:t>unregistration</a:t>
            </a:r>
            <a:r>
              <a:rPr lang="en-US" sz="1000" dirty="0"/>
              <a:t> messages to the router</a:t>
            </a:r>
          </a:p>
          <a:p>
            <a:r>
              <a:rPr lang="en-US" sz="1000" dirty="0"/>
              <a:t>periodically emits the entire routing table to the router.</a:t>
            </a:r>
          </a:p>
          <a:p>
            <a:endParaRPr lang="en-US" sz="1000" dirty="0"/>
          </a:p>
          <a:p>
            <a:endParaRPr lang="en-US" sz="1000" dirty="0"/>
          </a:p>
        </p:txBody>
      </p:sp>
    </p:spTree>
    <p:extLst>
      <p:ext uri="{BB962C8B-B14F-4D97-AF65-F5344CB8AC3E}">
        <p14:creationId xmlns:p14="http://schemas.microsoft.com/office/powerpoint/2010/main" val="3036183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560596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100000"/>
            </a:pPr>
            <a:r>
              <a:rPr lang="en-US" sz="1200" dirty="0" smtClean="0"/>
              <a:t>Let’s go into a little more detail about the components that actually make up Pivotal Cloud Foundry.</a:t>
            </a:r>
          </a:p>
          <a:p>
            <a:pPr>
              <a:buClr>
                <a:schemeClr val="dk1"/>
              </a:buClr>
              <a:buSzPct val="100000"/>
            </a:pPr>
            <a:endParaRPr lang="en-US" sz="1200" dirty="0" smtClean="0"/>
          </a:p>
          <a:p>
            <a:pPr>
              <a:buClr>
                <a:schemeClr val="dk1"/>
              </a:buClr>
              <a:buSzPct val="100000"/>
            </a:pPr>
            <a:r>
              <a:rPr lang="en-US" sz="1200" baseline="0" dirty="0" smtClean="0"/>
              <a:t>Applications are where things start. You need to select an application framework that lets you build these distributed systems.</a:t>
            </a:r>
            <a:endParaRPr lang="en-US" sz="1200" dirty="0" smtClean="0"/>
          </a:p>
          <a:p>
            <a:pPr>
              <a:buClr>
                <a:schemeClr val="dk1"/>
              </a:buClr>
              <a:buSzPct val="100000"/>
            </a:pPr>
            <a:endParaRPr lang="en-US" sz="1200" dirty="0" smtClean="0"/>
          </a:p>
          <a:p>
            <a:pPr>
              <a:buClr>
                <a:schemeClr val="dk1"/>
              </a:buClr>
              <a:buSzPct val="100000"/>
            </a:pPr>
            <a:r>
              <a:rPr lang="en-US" sz="1200" dirty="0" smtClean="0"/>
              <a:t>We have a platform runtime, which handles routing etc. Attachable backing services for data, CI,</a:t>
            </a:r>
            <a:r>
              <a:rPr lang="en-US" sz="1200" baseline="0" dirty="0" smtClean="0"/>
              <a:t> and whatever your need</a:t>
            </a:r>
          </a:p>
          <a:p>
            <a:pPr>
              <a:buClr>
                <a:schemeClr val="dk1"/>
              </a:buClr>
              <a:buSzPct val="100000"/>
            </a:pPr>
            <a:endParaRPr lang="en-US" sz="1200" baseline="0" dirty="0" smtClean="0"/>
          </a:p>
          <a:p>
            <a:pPr>
              <a:buClr>
                <a:schemeClr val="dk1"/>
              </a:buClr>
              <a:buSzPct val="100000"/>
            </a:pPr>
            <a:r>
              <a:rPr lang="en-US" sz="1200" baseline="0" dirty="0" smtClean="0"/>
              <a:t>This is built on an operations layer</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baseline="0" dirty="0" smtClean="0">
                <a:solidFill>
                  <a:schemeClr val="dk1"/>
                </a:solidFill>
                <a:ea typeface="Verdana"/>
                <a:cs typeface="Verdana"/>
                <a:sym typeface="Verdana"/>
              </a:rPr>
              <a:t>It does all this on VMware and </a:t>
            </a:r>
            <a:r>
              <a:rPr lang="en-US" sz="1200" baseline="0" dirty="0" err="1" smtClean="0">
                <a:solidFill>
                  <a:schemeClr val="dk1"/>
                </a:solidFill>
                <a:ea typeface="Verdana"/>
                <a:cs typeface="Verdana"/>
                <a:sym typeface="Verdana"/>
              </a:rPr>
              <a:t>OpenStack</a:t>
            </a:r>
            <a:r>
              <a:rPr lang="en-US" sz="1200" baseline="0" dirty="0" smtClean="0">
                <a:solidFill>
                  <a:schemeClr val="dk1"/>
                </a:solidFill>
                <a:ea typeface="Verdana"/>
                <a:cs typeface="Verdana"/>
                <a:sym typeface="Verdana"/>
              </a:rPr>
              <a:t> in your data center, plus Amazon public cloud. If each of those infrastructures was an electricity grid, Cloud Foundry would be the travel adapter. You get a single deployment API and set of backing services, so you can port applications with no code changes. </a:t>
            </a:r>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
                <a:schemeClr val="dk1"/>
              </a:buClr>
              <a:buSzPct val="100000"/>
              <a:buFontTx/>
              <a:buNone/>
              <a:tabLst/>
              <a:defRPr/>
            </a:pPr>
            <a:r>
              <a:rPr lang="en-US" sz="1200" dirty="0" smtClean="0"/>
              <a:t>It comes down to this: Would you rather have developers spend their time building a platform, or using one?</a:t>
            </a:r>
            <a:endParaRPr lang="en-US" sz="1200" baseline="0" dirty="0" smtClean="0"/>
          </a:p>
          <a:p>
            <a:pPr>
              <a:buClr>
                <a:schemeClr val="dk1"/>
              </a:buClr>
            </a:pPr>
            <a:endParaRPr lang="en-US" sz="1200" baseline="0" dirty="0" smtClean="0"/>
          </a:p>
        </p:txBody>
      </p:sp>
    </p:spTree>
    <p:extLst>
      <p:ext uri="{BB962C8B-B14F-4D97-AF65-F5344CB8AC3E}">
        <p14:creationId xmlns:p14="http://schemas.microsoft.com/office/powerpoint/2010/main" val="3535663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218397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2929921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224470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Cell, etc. That’s right, Operations Manager will restart failed cluster components. </a:t>
            </a:r>
          </a:p>
          <a:p>
            <a:endParaRPr lang="en-US" dirty="0"/>
          </a:p>
        </p:txBody>
      </p:sp>
    </p:spTree>
    <p:extLst>
      <p:ext uri="{BB962C8B-B14F-4D97-AF65-F5344CB8AC3E}">
        <p14:creationId xmlns:p14="http://schemas.microsoft.com/office/powerpoint/2010/main" val="1856614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350995"/>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4" name="Shape 604"/>
          <p:cNvSpPr txBox="1">
            <a:spLocks noGrp="1"/>
          </p:cNvSpPr>
          <p:nvPr>
            <p:ph type="body" idx="1"/>
          </p:nvPr>
        </p:nvSpPr>
        <p:spPr>
          <a:xfrm>
            <a:off x="295171" y="3913909"/>
            <a:ext cx="6267659" cy="4852240"/>
          </a:xfrm>
          <a:prstGeom prst="rect">
            <a:avLst/>
          </a:prstGeom>
        </p:spPr>
        <p:txBody>
          <a:bodyPr lIns="90556" tIns="90556" rIns="90556" bIns="90556" anchor="t" anchorCtr="0">
            <a:noAutofit/>
          </a:bodyPr>
          <a:lstStyle/>
          <a:p>
            <a:r>
              <a:rPr lang="en-US" sz="1200" dirty="0"/>
              <a:t>http://</a:t>
            </a:r>
            <a:r>
              <a:rPr lang="en-US" sz="1200" dirty="0" err="1"/>
              <a:t>blog.pivotal.io</a:t>
            </a:r>
            <a:r>
              <a:rPr lang="en-US" sz="1200" dirty="0"/>
              <a:t>/cloud-foundry-pivotal/products/the-four-levels-of-ha-in-pivotal-</a:t>
            </a:r>
            <a:r>
              <a:rPr lang="en-US" sz="1200" dirty="0" err="1"/>
              <a:t>cf</a:t>
            </a:r>
            <a:endParaRPr lang="en-US" sz="1200" dirty="0"/>
          </a:p>
          <a:p>
            <a:endParaRPr lang="en-US" sz="1200" dirty="0"/>
          </a:p>
          <a:p>
            <a:pPr marL="171450" indent="-171450">
              <a:buFont typeface="Arial"/>
              <a:buChar char="•"/>
            </a:pPr>
            <a:r>
              <a:rPr lang="en-US" sz="1200" dirty="0"/>
              <a:t>Desired State of Application is maintained by Cloud Controller. Cells communicate status of their apps to BBS. BBS checks with Auctioneer. Auctioneer restarts app in another Cell in case of </a:t>
            </a:r>
            <a:r>
              <a:rPr lang="en-US" sz="1200" dirty="0" smtClean="0"/>
              <a:t>failure</a:t>
            </a:r>
            <a:endParaRPr lang="en-US" sz="1200" dirty="0"/>
          </a:p>
          <a:p>
            <a:pPr marL="171450" indent="-171450">
              <a:buFont typeface="Arial"/>
              <a:buChar char="•"/>
            </a:pPr>
            <a:r>
              <a:rPr lang="en-US" sz="1200" dirty="0"/>
              <a:t>PCF Processes monitored by </a:t>
            </a:r>
            <a:r>
              <a:rPr lang="en-US" sz="1200" dirty="0" err="1"/>
              <a:t>monit</a:t>
            </a:r>
            <a:r>
              <a:rPr lang="en-US" sz="1200" dirty="0"/>
              <a:t> and restarted in case of failure</a:t>
            </a:r>
          </a:p>
          <a:p>
            <a:pPr marL="171450" indent="-171450">
              <a:buFont typeface="Arial"/>
              <a:buChar char="•"/>
            </a:pPr>
            <a:r>
              <a:rPr lang="en-US" sz="1200" dirty="0"/>
              <a:t>In case of VM failure. Health Monitor is notified. HM calls BOSH Director which calls </a:t>
            </a:r>
            <a:r>
              <a:rPr lang="en-US" sz="1200" dirty="0" err="1"/>
              <a:t>Resurrector</a:t>
            </a:r>
            <a:r>
              <a:rPr lang="en-US" sz="1200" dirty="0"/>
              <a:t> component which starts up the VM (with processes)</a:t>
            </a:r>
          </a:p>
          <a:p>
            <a:pPr marL="171450" indent="-171450">
              <a:buFont typeface="Arial"/>
              <a:buChar char="•"/>
            </a:pPr>
            <a:r>
              <a:rPr lang="en-US" sz="1200" dirty="0"/>
              <a:t>Availability Zones is a logical grouping of the deployment of System Components and Cells. (Example would be two racks in a datacenter</a:t>
            </a:r>
            <a:r>
              <a:rPr lang="en-US" sz="1200" dirty="0" smtClean="0"/>
              <a:t>)</a:t>
            </a:r>
            <a:endParaRPr lang="en-US" sz="1200" dirty="0"/>
          </a:p>
          <a:p>
            <a:endParaRPr lang="en-US" sz="1200" dirty="0"/>
          </a:p>
          <a:p>
            <a:r>
              <a:rPr lang="en-US" sz="1200" dirty="0"/>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a:t>
            </a:r>
            <a:r>
              <a:rPr lang="en-US" sz="1200" dirty="0" err="1"/>
              <a:t>PaaS</a:t>
            </a:r>
            <a:r>
              <a:rPr lang="en-US" sz="1200" dirty="0"/>
              <a:t> essentially monitors and remediates itself. If an OS or network failure occurs, our VM monitor will detect this and kill the VM, then reboot it in a new container. This streamlines Linux </a:t>
            </a:r>
            <a:r>
              <a:rPr lang="en-US" sz="1200" dirty="0" err="1"/>
              <a:t>sysadmin</a:t>
            </a:r>
            <a:r>
              <a:rPr lang="en-US" sz="1200" dirty="0"/>
              <a:t>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endParaRPr lang="en-US" sz="1200" dirty="0"/>
          </a:p>
          <a:p>
            <a:r>
              <a:rPr lang="en-US" sz="1200" dirty="0"/>
              <a:t>And, by using Pivotal, you reduce the number of servers that require HP/CA/IBM monitoring tools. </a:t>
            </a:r>
          </a:p>
          <a:p>
            <a:endParaRPr lang="en-US" sz="1200" dirty="0"/>
          </a:p>
          <a:p>
            <a:endParaRPr lang="en-US" sz="1200" dirty="0"/>
          </a:p>
          <a:p>
            <a:endParaRPr 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7451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295171" y="270164"/>
            <a:ext cx="6148194" cy="345901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38" name="Shape 938"/>
          <p:cNvSpPr txBox="1">
            <a:spLocks noGrp="1"/>
          </p:cNvSpPr>
          <p:nvPr>
            <p:ph type="body" idx="1"/>
          </p:nvPr>
        </p:nvSpPr>
        <p:spPr>
          <a:xfrm>
            <a:off x="295171" y="4121727"/>
            <a:ext cx="6267659" cy="4644422"/>
          </a:xfrm>
          <a:prstGeom prst="rect">
            <a:avLst/>
          </a:prstGeom>
          <a:noFill/>
          <a:ln>
            <a:noFill/>
          </a:ln>
        </p:spPr>
        <p:txBody>
          <a:bodyPr lIns="0" tIns="0" rIns="0" bIns="0" anchor="t" anchorCtr="0">
            <a:noAutofit/>
          </a:bodyPr>
          <a:lstStyle/>
          <a:p>
            <a:pPr>
              <a:buClr>
                <a:schemeClr val="dk1"/>
              </a:buClr>
              <a:buSzPct val="25000"/>
            </a:pPr>
            <a:r>
              <a:rPr lang="en-US" sz="1800" dirty="0">
                <a:solidFill>
                  <a:schemeClr val="dk1"/>
                </a:solidFill>
                <a:latin typeface="Verdana"/>
                <a:ea typeface="Verdana"/>
                <a:cs typeface="Verdana"/>
                <a:sym typeface="Verdana"/>
              </a:rPr>
              <a:t>At Pivotal, we believe </a:t>
            </a:r>
            <a:r>
              <a:rPr lang="en-US" sz="1800" dirty="0">
                <a:solidFill>
                  <a:srgbClr val="FFFFFF"/>
                </a:solidFill>
                <a:latin typeface="Arial"/>
                <a:ea typeface="Arial"/>
                <a:cs typeface="Arial"/>
                <a:sym typeface="Arial"/>
                <a:rtl val="0"/>
              </a:rPr>
              <a:t>Transforming how the world builds software will shape the future.</a:t>
            </a:r>
          </a:p>
          <a:p>
            <a:pPr>
              <a:buClr>
                <a:srgbClr val="FFFFFF"/>
              </a:buClr>
              <a:buSzPct val="25000"/>
            </a:pPr>
            <a:r>
              <a:rPr lang="en-US" sz="1800" dirty="0">
                <a:solidFill>
                  <a:srgbClr val="FFFFFF"/>
                </a:solidFill>
                <a:latin typeface="Arial"/>
                <a:ea typeface="Arial"/>
                <a:cs typeface="Arial"/>
                <a:sym typeface="Arial"/>
                <a:rtl val="0"/>
              </a:rPr>
              <a:t>This is our core guiding principle that shapes our product and corporate strategy</a:t>
            </a:r>
          </a:p>
          <a:p>
            <a:pPr>
              <a:spcBef>
                <a:spcPts val="1189"/>
              </a:spcBef>
              <a:buClr>
                <a:schemeClr val="dk1"/>
              </a:buClr>
              <a:buSzPct val="25000"/>
            </a:pPr>
            <a:endParaRPr sz="1800" dirty="0">
              <a:solidFill>
                <a:schemeClr val="dk1"/>
              </a:solidFill>
              <a:latin typeface="Verdana"/>
              <a:ea typeface="Verdana"/>
              <a:cs typeface="Verdana"/>
              <a:sym typeface="Verdana"/>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295171" y="304800"/>
            <a:ext cx="6209759" cy="349365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948" name="Shape 948"/>
          <p:cNvSpPr txBox="1">
            <a:spLocks noGrp="1"/>
          </p:cNvSpPr>
          <p:nvPr>
            <p:ph type="body" idx="1"/>
          </p:nvPr>
        </p:nvSpPr>
        <p:spPr>
          <a:xfrm>
            <a:off x="295171" y="4144818"/>
            <a:ext cx="6267659" cy="4621331"/>
          </a:xfrm>
          <a:prstGeom prst="rect">
            <a:avLst/>
          </a:prstGeom>
          <a:noFill/>
          <a:ln>
            <a:noFill/>
          </a:ln>
        </p:spPr>
        <p:txBody>
          <a:bodyPr lIns="0" tIns="0" rIns="0" bIns="0" anchor="t" anchorCtr="0">
            <a:noAutofit/>
          </a:bodyPr>
          <a:lstStyle/>
          <a:p>
            <a:pPr marL="0" lvl="1">
              <a:buClr>
                <a:schemeClr val="dk1"/>
              </a:buClr>
              <a:buSzPct val="25000"/>
            </a:pPr>
            <a:r>
              <a:rPr lang="en-US" dirty="0">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a:t>
            </a:r>
            <a:r>
              <a:rPr lang="en-US" dirty="0" err="1">
                <a:solidFill>
                  <a:schemeClr val="dk1"/>
                </a:solidFill>
                <a:latin typeface="Verdana"/>
                <a:ea typeface="Verdana"/>
                <a:cs typeface="Verdana"/>
                <a:sym typeface="Verdana"/>
              </a:rPr>
              <a:t>Splunk</a:t>
            </a:r>
            <a:r>
              <a:rPr lang="en-US" dirty="0">
                <a:solidFill>
                  <a:schemeClr val="dk1"/>
                </a:solidFill>
                <a:latin typeface="Verdana"/>
                <a:ea typeface="Verdana"/>
                <a:cs typeface="Verdana"/>
                <a:sym typeface="Verdana"/>
              </a:rPr>
              <a:t>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lvl="1">
              <a:spcBef>
                <a:spcPts val="1189"/>
              </a:spcBef>
              <a:buClr>
                <a:schemeClr val="dk1"/>
              </a:buClr>
              <a:buSzPct val="25000"/>
            </a:pPr>
            <a:endParaRPr dirty="0">
              <a:solidFill>
                <a:schemeClr val="dk1"/>
              </a:solidFill>
              <a:latin typeface="Verdana"/>
              <a:ea typeface="Verdana"/>
              <a:cs typeface="Verdana"/>
              <a:sym typeface="Verdana"/>
            </a:endParaRPr>
          </a:p>
          <a:p>
            <a:pPr marL="0" lvl="1">
              <a:spcBef>
                <a:spcPts val="1189"/>
              </a:spcBef>
              <a:buClr>
                <a:schemeClr val="dk1"/>
              </a:buClr>
              <a:buSzPct val="25000"/>
            </a:pPr>
            <a:r>
              <a:rPr lang="en-US" dirty="0">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a:t>
            </a:r>
            <a:r>
              <a:rPr lang="en-US" dirty="0" err="1">
                <a:solidFill>
                  <a:schemeClr val="dk1"/>
                </a:solidFill>
                <a:latin typeface="Verdana"/>
                <a:ea typeface="Verdana"/>
                <a:cs typeface="Verdana"/>
                <a:sym typeface="Verdana"/>
              </a:rPr>
              <a:t>PaaS</a:t>
            </a:r>
            <a:r>
              <a:rPr lang="en-US" dirty="0">
                <a:solidFill>
                  <a:schemeClr val="dk1"/>
                </a:solidFill>
                <a:latin typeface="Verdana"/>
                <a:ea typeface="Verdana"/>
                <a:cs typeface="Verdana"/>
                <a:sym typeface="Verdana"/>
              </a:rPr>
              <a:t> aware and work out of the box with Pivotal CF. </a:t>
            </a:r>
          </a:p>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txBox="1">
            <a:spLocks noGrp="1"/>
          </p:cNvSpPr>
          <p:nvPr>
            <p:ph type="body" idx="1"/>
          </p:nvPr>
        </p:nvSpPr>
        <p:spPr>
          <a:xfrm>
            <a:off x="295171" y="3994727"/>
            <a:ext cx="6267659" cy="4771422"/>
          </a:xfrm>
          <a:prstGeom prst="rect">
            <a:avLst/>
          </a:prstGeom>
        </p:spPr>
        <p:txBody>
          <a:bodyPr lIns="90556" tIns="90556" rIns="90556" bIns="90556" anchor="t" anchorCtr="0">
            <a:noAutofit/>
          </a:bodyPr>
          <a:lstStyle/>
          <a:p>
            <a:endParaRPr dirty="0"/>
          </a:p>
        </p:txBody>
      </p:sp>
      <p:sp>
        <p:nvSpPr>
          <p:cNvPr id="955" name="Shape 955"/>
          <p:cNvSpPr>
            <a:spLocks noGrp="1" noRot="1" noChangeAspect="1"/>
          </p:cNvSpPr>
          <p:nvPr>
            <p:ph type="sldImg" idx="2"/>
          </p:nvPr>
        </p:nvSpPr>
        <p:spPr>
          <a:xfrm>
            <a:off x="295171" y="281709"/>
            <a:ext cx="6271322" cy="3528291"/>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295275" y="258763"/>
            <a:ext cx="6267450" cy="352583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3937000"/>
            <a:ext cx="6267659" cy="482914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44">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Shape 961"/>
          <p:cNvSpPr txBox="1">
            <a:spLocks noGrp="1"/>
          </p:cNvSpPr>
          <p:nvPr>
            <p:ph type="body" idx="1"/>
          </p:nvPr>
        </p:nvSpPr>
        <p:spPr>
          <a:xfrm>
            <a:off x="295171" y="4652818"/>
            <a:ext cx="6267659" cy="4113331"/>
          </a:xfrm>
          <a:prstGeom prst="rect">
            <a:avLst/>
          </a:prstGeom>
        </p:spPr>
        <p:txBody>
          <a:bodyPr lIns="90556" tIns="90556" rIns="90556" bIns="90556" anchor="t" anchorCtr="0">
            <a:noAutofit/>
          </a:bodyPr>
          <a:lstStyle/>
          <a:p>
            <a:r>
              <a:rPr lang="en-US" dirty="0" smtClean="0"/>
              <a:t>Show PCF Metrics</a:t>
            </a:r>
            <a:endParaRPr dirty="0"/>
          </a:p>
        </p:txBody>
      </p:sp>
      <p:sp>
        <p:nvSpPr>
          <p:cNvPr id="962" name="Shape 962"/>
          <p:cNvSpPr>
            <a:spLocks noGrp="1" noRot="1" noChangeAspect="1"/>
          </p:cNvSpPr>
          <p:nvPr>
            <p:ph type="sldImg" idx="2"/>
          </p:nvPr>
        </p:nvSpPr>
        <p:spPr>
          <a:xfrm>
            <a:off x="295171" y="316345"/>
            <a:ext cx="6230279" cy="35052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100" b="1" kern="1200" dirty="0" smtClean="0">
                <a:solidFill>
                  <a:schemeClr val="tx1"/>
                </a:solidFill>
                <a:effectLst/>
                <a:latin typeface="+mn-lt"/>
                <a:ea typeface="+mn-ea"/>
                <a:cs typeface="+mn-cs"/>
              </a:rPr>
              <a:t>Demo 4 – operations and metrics</a:t>
            </a:r>
          </a:p>
          <a:p>
            <a:pPr marL="171450" lvl="0" indent="-171450">
              <a:buFont typeface="Arial"/>
              <a:buChar char="•"/>
            </a:pPr>
            <a:r>
              <a:rPr lang="en-US" sz="1100" kern="1200" dirty="0" smtClean="0">
                <a:solidFill>
                  <a:schemeClr val="tx1"/>
                </a:solidFill>
                <a:effectLst/>
                <a:latin typeface="+mn-lt"/>
                <a:ea typeface="+mn-ea"/>
                <a:cs typeface="+mn-cs"/>
              </a:rPr>
              <a:t>Ops manager and what it does</a:t>
            </a:r>
          </a:p>
          <a:p>
            <a:pPr marL="171450" lvl="0" indent="-171450">
              <a:buFont typeface="Arial"/>
              <a:buChar char="•"/>
            </a:pPr>
            <a:r>
              <a:rPr lang="en-US" sz="1100" kern="1200" dirty="0" smtClean="0">
                <a:solidFill>
                  <a:schemeClr val="tx1"/>
                </a:solidFill>
                <a:effectLst/>
                <a:latin typeface="+mn-lt"/>
                <a:ea typeface="+mn-ea"/>
                <a:cs typeface="+mn-cs"/>
              </a:rPr>
              <a:t>PWS Metrics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18069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295171" y="304800"/>
            <a:ext cx="6267659" cy="3526494"/>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2" name="Shape 202"/>
          <p:cNvSpPr txBox="1">
            <a:spLocks noGrp="1"/>
          </p:cNvSpPr>
          <p:nvPr>
            <p:ph type="body" idx="1"/>
          </p:nvPr>
        </p:nvSpPr>
        <p:spPr>
          <a:xfrm>
            <a:off x="295171" y="4191000"/>
            <a:ext cx="6267659" cy="4586694"/>
          </a:xfrm>
          <a:prstGeom prst="rect">
            <a:avLst/>
          </a:prstGeom>
          <a:noFill/>
          <a:ln>
            <a:noFill/>
          </a:ln>
        </p:spPr>
        <p:txBody>
          <a:bodyPr lIns="0" tIns="0" rIns="0" bIns="0" anchor="t" anchorCtr="0">
            <a:noAutofit/>
          </a:bodyPr>
          <a:lstStyle/>
          <a:p>
            <a:pPr>
              <a:spcBef>
                <a:spcPts val="0"/>
              </a:spcBef>
            </a:pPr>
            <a:endParaRPr lang="en-US" sz="9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53610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bin/detect</a:t>
            </a:r>
          </a:p>
          <a:p>
            <a:r>
              <a:rPr lang="en-US" dirty="0" smtClean="0"/>
              <a:t>The detect script is used to determine whether or not to apply the </a:t>
            </a:r>
            <a:r>
              <a:rPr lang="en-US" dirty="0" err="1" smtClean="0"/>
              <a:t>buildpack</a:t>
            </a:r>
            <a:r>
              <a:rPr lang="en-US" dirty="0" smtClean="0"/>
              <a:t> to an application.</a:t>
            </a:r>
          </a:p>
          <a:p>
            <a:endParaRPr lang="en-US" dirty="0" smtClean="0"/>
          </a:p>
          <a:p>
            <a:r>
              <a:rPr lang="en-US" b="1" dirty="0" smtClean="0"/>
              <a:t>bin/compile</a:t>
            </a:r>
          </a:p>
          <a:p>
            <a:r>
              <a:rPr lang="en-US" dirty="0" smtClean="0"/>
              <a:t>The compile script builds the droplet that will be run by the Cell and will therefore contain all the components necessary to run the application.</a:t>
            </a:r>
          </a:p>
          <a:p>
            <a:endParaRPr lang="en-US" dirty="0" smtClean="0"/>
          </a:p>
          <a:p>
            <a:r>
              <a:rPr lang="en-US" b="1" dirty="0" smtClean="0"/>
              <a:t>bin/release</a:t>
            </a:r>
          </a:p>
          <a:p>
            <a:r>
              <a:rPr lang="en-US" dirty="0" smtClean="0"/>
              <a:t>The release script provides feedback metadata back to Cloud Foundry indicating how the application should be executed. </a:t>
            </a:r>
          </a:p>
          <a:p>
            <a:endParaRPr lang="en-US" dirty="0"/>
          </a:p>
        </p:txBody>
      </p:sp>
    </p:spTree>
    <p:extLst>
      <p:ext uri="{BB962C8B-B14F-4D97-AF65-F5344CB8AC3E}">
        <p14:creationId xmlns:p14="http://schemas.microsoft.com/office/powerpoint/2010/main" val="2854997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200" dirty="0" smtClean="0"/>
              <a:t>Java</a:t>
            </a:r>
          </a:p>
          <a:p>
            <a:pPr lvl="1"/>
            <a:r>
              <a:rPr lang="en-US" sz="1200" dirty="0" smtClean="0"/>
              <a:t>Ruby</a:t>
            </a:r>
          </a:p>
          <a:p>
            <a:pPr lvl="1"/>
            <a:r>
              <a:rPr lang="en-US" sz="1200" dirty="0" err="1" smtClean="0"/>
              <a:t>Node.js</a:t>
            </a:r>
            <a:endParaRPr lang="en-US" sz="1200" dirty="0" smtClean="0"/>
          </a:p>
          <a:p>
            <a:r>
              <a:rPr lang="en-US" sz="1200" dirty="0" smtClean="0"/>
              <a:t>Custom Build packs</a:t>
            </a:r>
          </a:p>
          <a:p>
            <a:endParaRPr lang="en-US" sz="1200" dirty="0"/>
          </a:p>
        </p:txBody>
      </p:sp>
    </p:spTree>
    <p:extLst>
      <p:ext uri="{BB962C8B-B14F-4D97-AF65-F5344CB8AC3E}">
        <p14:creationId xmlns:p14="http://schemas.microsoft.com/office/powerpoint/2010/main" val="3872479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0508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381000" y="4216404"/>
            <a:ext cx="6096000" cy="4615874"/>
          </a:xfrm>
        </p:spPr>
        <p:txBody>
          <a:bodyPr lIns="90562" tIns="45282" rIns="90562" bIns="45282"/>
          <a:lstStyle/>
          <a:p>
            <a:r>
              <a:rPr lang="en-US" sz="1200" b="1" dirty="0"/>
              <a:t>Cloud Foundry </a:t>
            </a:r>
            <a:r>
              <a:rPr lang="en-US" sz="1200" b="1" dirty="0" err="1"/>
              <a:t>PaaS</a:t>
            </a:r>
            <a:r>
              <a:rPr lang="en-US" sz="1200" b="1" dirty="0"/>
              <a:t> – Pushing an Application with Diego</a:t>
            </a:r>
          </a:p>
          <a:p>
            <a:endParaRPr lang="en-US" sz="1050" dirty="0"/>
          </a:p>
          <a:p>
            <a:r>
              <a:rPr lang="en-US" sz="1050" b="1" dirty="0">
                <a:latin typeface="+mn-lt"/>
                <a:cs typeface="+mn-cs"/>
              </a:rPr>
              <a:t>App deployment: what has changed? </a:t>
            </a:r>
          </a:p>
          <a:p>
            <a:r>
              <a:rPr lang="en-US" sz="1050" dirty="0">
                <a:latin typeface="+mn-lt"/>
                <a:cs typeface="+mn-cs"/>
              </a:rPr>
              <a:t>	1- Domain specific (notion of apps) -&gt; Abstractions (notions of LRPs and Tasks). App staging is a Task. App start is launching a LRP.</a:t>
            </a:r>
          </a:p>
          <a:p>
            <a:r>
              <a:rPr lang="en-US" sz="1050" dirty="0">
                <a:latin typeface="+mn-lt"/>
                <a:cs typeface="+mn-cs"/>
              </a:rPr>
              <a:t>	2- Platform specific (</a:t>
            </a:r>
            <a:r>
              <a:rPr lang="en-US" sz="1050" dirty="0" err="1">
                <a:latin typeface="+mn-lt"/>
                <a:cs typeface="+mn-cs"/>
              </a:rPr>
              <a:t>linux</a:t>
            </a:r>
            <a:r>
              <a:rPr lang="en-US" sz="1050" dirty="0">
                <a:latin typeface="+mn-lt"/>
                <a:cs typeface="+mn-cs"/>
              </a:rPr>
              <a:t>) -&gt; Supporting multi platform (Windows &amp; Linux) enabling running also .NET apps, thanks to our new Container implementation: Garden</a:t>
            </a:r>
          </a:p>
          <a:p>
            <a:r>
              <a:rPr lang="en-US" sz="1050" dirty="0">
                <a:latin typeface="+mn-lt"/>
                <a:cs typeface="+mn-cs"/>
              </a:rPr>
              <a:t>		What’s more, there is a 3</a:t>
            </a:r>
            <a:r>
              <a:rPr lang="en-US" sz="1050" baseline="30000" dirty="0">
                <a:latin typeface="+mn-lt"/>
                <a:cs typeface="+mn-cs"/>
              </a:rPr>
              <a:t>rd</a:t>
            </a:r>
            <a:r>
              <a:rPr lang="en-US" sz="1050" dirty="0">
                <a:latin typeface="+mn-lt"/>
                <a:cs typeface="+mn-cs"/>
              </a:rPr>
              <a:t> workflow supported: </a:t>
            </a:r>
            <a:r>
              <a:rPr lang="en-US" sz="1050" dirty="0" err="1">
                <a:latin typeface="+mn-lt"/>
                <a:cs typeface="+mn-cs"/>
              </a:rPr>
              <a:t>Docker</a:t>
            </a:r>
            <a:r>
              <a:rPr lang="en-US" sz="1050" dirty="0">
                <a:latin typeface="+mn-lt"/>
                <a:cs typeface="+mn-cs"/>
              </a:rPr>
              <a:t> on Linux</a:t>
            </a:r>
          </a:p>
          <a:p>
            <a:r>
              <a:rPr lang="en-US" sz="1050" dirty="0"/>
              <a:t>	3- New Auction-based workload scheduler: Cloud Controller no longer in charge of deciding where AIs are spun up. Auctioneer manages the process running an auction, making it more optimized.</a:t>
            </a:r>
          </a:p>
          <a:p>
            <a:endParaRPr lang="en-US" sz="1050" dirty="0"/>
          </a:p>
          <a:p>
            <a:r>
              <a:rPr lang="en-US" sz="1050" dirty="0"/>
              <a:t>With </a:t>
            </a:r>
            <a:r>
              <a:rPr lang="en-US" sz="1050" b="1" dirty="0"/>
              <a:t>Diego</a:t>
            </a:r>
            <a:r>
              <a:rPr lang="en-US" sz="1050" dirty="0"/>
              <a:t> in place, more loosely-coupled components take part in the process, stripping down the Cloud Controller from too many previous responsibilities, making it easier to maintain and evolve the entire architecture.</a:t>
            </a:r>
          </a:p>
          <a:p>
            <a:r>
              <a:rPr lang="en-US" sz="1050" dirty="0"/>
              <a:t>The</a:t>
            </a:r>
            <a:r>
              <a:rPr lang="en-US" sz="1050" b="1" dirty="0"/>
              <a:t> Cloud Controller </a:t>
            </a:r>
            <a:r>
              <a:rPr lang="en-US" sz="1050" dirty="0"/>
              <a:t>handles the routing of client requests internally through the </a:t>
            </a:r>
            <a:r>
              <a:rPr lang="en-US" sz="1050" b="1" dirty="0"/>
              <a:t>Cloud Controller Bridge</a:t>
            </a:r>
            <a:r>
              <a:rPr lang="en-US" sz="1050" dirty="0"/>
              <a:t>. It also manages the </a:t>
            </a:r>
            <a:r>
              <a:rPr lang="en-US" sz="1050" dirty="0" err="1"/>
              <a:t>Blobstore</a:t>
            </a:r>
            <a:r>
              <a:rPr lang="en-US" sz="1050" dirty="0"/>
              <a:t> to store packages and droplets and the DB to store App Metadata and Service credentials. </a:t>
            </a:r>
            <a:r>
              <a:rPr lang="en-US" sz="1050" dirty="0" err="1"/>
              <a:t>Blobstore</a:t>
            </a:r>
            <a:r>
              <a:rPr lang="en-US" sz="1050" dirty="0"/>
              <a:t> could be internal or external, depending on the setup.</a:t>
            </a:r>
          </a:p>
          <a:p>
            <a:pPr defTabSz="457158">
              <a:defRPr/>
            </a:pPr>
            <a:r>
              <a:rPr lang="en-US" sz="1050" dirty="0"/>
              <a:t>A </a:t>
            </a:r>
            <a:r>
              <a:rPr lang="en-US" sz="1050" b="1" dirty="0"/>
              <a:t>service</a:t>
            </a:r>
            <a:r>
              <a:rPr lang="en-US" sz="1050" dirty="0"/>
              <a:t> </a:t>
            </a:r>
            <a:r>
              <a:rPr lang="en-US" sz="1050" b="1" dirty="0"/>
              <a:t>gateway</a:t>
            </a:r>
            <a:r>
              <a:rPr lang="en-US" sz="1050" dirty="0"/>
              <a:t> provides an interface for services (native or external).</a:t>
            </a:r>
          </a:p>
          <a:p>
            <a:r>
              <a:rPr lang="en-US" sz="1050" dirty="0"/>
              <a:t>More in the next slide about the </a:t>
            </a:r>
            <a:r>
              <a:rPr lang="en-US" sz="1050" b="1" dirty="0"/>
              <a:t>Cloud Controller Bridge </a:t>
            </a:r>
            <a:r>
              <a:rPr lang="en-US" sz="1050" dirty="0"/>
              <a:t>(CC-Bridge), the </a:t>
            </a:r>
            <a:r>
              <a:rPr lang="en-US" sz="1050" b="1" dirty="0"/>
              <a:t>Bulletin Board System</a:t>
            </a:r>
            <a:r>
              <a:rPr lang="en-US" sz="1050" dirty="0"/>
              <a:t> (BBS) and the </a:t>
            </a:r>
            <a:r>
              <a:rPr lang="en-US" sz="1050" b="1" dirty="0"/>
              <a:t>Auctioneer</a:t>
            </a:r>
            <a:r>
              <a:rPr lang="en-US" sz="1050" dirty="0"/>
              <a:t>  in the next slide</a:t>
            </a:r>
            <a:endParaRPr lang="en-US" sz="1050" b="1" dirty="0"/>
          </a:p>
          <a:p>
            <a:pPr defTabSz="457158">
              <a:defRPr/>
            </a:pPr>
            <a:r>
              <a:rPr lang="en-US" sz="1050" dirty="0"/>
              <a:t>Apps run in a </a:t>
            </a:r>
            <a:r>
              <a:rPr lang="en-US" sz="1050" b="1" dirty="0"/>
              <a:t>CELL</a:t>
            </a:r>
            <a:r>
              <a:rPr lang="en-US" sz="1050" dirty="0"/>
              <a:t>, part of the new Cloud Foundry Runtime, called </a:t>
            </a:r>
            <a:r>
              <a:rPr lang="en-US" sz="1050" b="1" dirty="0"/>
              <a:t>Diego</a:t>
            </a:r>
            <a:endParaRPr lang="en-US" sz="1050" dirty="0"/>
          </a:p>
          <a:p>
            <a:r>
              <a:rPr lang="en-US" sz="1050" b="1" dirty="0"/>
              <a:t>Routers</a:t>
            </a:r>
            <a:r>
              <a:rPr lang="en-US" sz="1050" dirty="0"/>
              <a:t> manage application traffic.</a:t>
            </a:r>
          </a:p>
          <a:p>
            <a:r>
              <a:rPr lang="en-US" sz="1050" b="1" dirty="0"/>
              <a:t>Diego </a:t>
            </a:r>
            <a:r>
              <a:rPr lang="en-US" sz="1050" dirty="0"/>
              <a:t>handles all health management for apps (now LRPs), through a series of single-purpose components: </a:t>
            </a:r>
            <a:r>
              <a:rPr lang="en-US" sz="1050" dirty="0" err="1"/>
              <a:t>Nsync</a:t>
            </a:r>
            <a:r>
              <a:rPr lang="en-US" sz="1050" dirty="0"/>
              <a:t> (part of the CC-Bridge), BBS (part of Diego DB) and the </a:t>
            </a:r>
            <a:r>
              <a:rPr lang="en-US" sz="1050" dirty="0" err="1"/>
              <a:t>Converger</a:t>
            </a:r>
            <a:r>
              <a:rPr lang="en-US" sz="1050" dirty="0"/>
              <a:t> (part of the Diego Brain)</a:t>
            </a:r>
          </a:p>
          <a:p>
            <a:r>
              <a:rPr lang="en-US" sz="1050" b="1" dirty="0"/>
              <a:t>Apps</a:t>
            </a:r>
            <a:r>
              <a:rPr lang="en-US" sz="1050" dirty="0"/>
              <a:t> are accessed directly through the router while web and CLI clients (e.g., </a:t>
            </a:r>
            <a:r>
              <a:rPr lang="en-US" sz="1050" dirty="0" err="1"/>
              <a:t>vmc</a:t>
            </a:r>
            <a:r>
              <a:rPr lang="en-US" sz="1050" dirty="0"/>
              <a:t>, STS) access Cloud Controller via </a:t>
            </a:r>
            <a:r>
              <a:rPr lang="en-US" sz="1050" dirty="0" err="1"/>
              <a:t>RESTful</a:t>
            </a:r>
            <a:r>
              <a:rPr lang="en-US" sz="1050" dirty="0"/>
              <a:t> services.</a:t>
            </a:r>
          </a:p>
          <a:p>
            <a:endParaRPr lang="en-US" sz="1050" dirty="0"/>
          </a:p>
        </p:txBody>
      </p:sp>
    </p:spTree>
    <p:extLst>
      <p:ext uri="{BB962C8B-B14F-4D97-AF65-F5344CB8AC3E}">
        <p14:creationId xmlns:p14="http://schemas.microsoft.com/office/powerpoint/2010/main" val="411244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lvl="0">
              <a:defRPr sz="1800"/>
            </a:pPr>
            <a:r>
              <a:rPr lang="en-US" sz="1200" dirty="0">
                <a:solidFill>
                  <a:srgbClr val="000000"/>
                </a:solidFill>
              </a:rPr>
              <a:t>History of Docker</a:t>
            </a:r>
          </a:p>
          <a:p>
            <a:pPr marL="171450" lvl="0" indent="-171450">
              <a:buFont typeface="Arial"/>
              <a:buChar char="•"/>
              <a:defRPr sz="1800"/>
            </a:pPr>
            <a:r>
              <a:rPr lang="en-US" sz="1200" dirty="0" smtClean="0">
                <a:solidFill>
                  <a:srgbClr val="000000"/>
                </a:solidFill>
              </a:rPr>
              <a:t>2006 </a:t>
            </a:r>
            <a:r>
              <a:rPr lang="en-US" sz="1200" dirty="0">
                <a:solidFill>
                  <a:srgbClr val="000000"/>
                </a:solidFill>
              </a:rPr>
              <a:t>Google to use containers they built </a:t>
            </a:r>
            <a:r>
              <a:rPr lang="en-US" sz="1200" dirty="0" err="1">
                <a:solidFill>
                  <a:srgbClr val="000000"/>
                </a:solidFill>
              </a:rPr>
              <a:t>cgroups</a:t>
            </a:r>
            <a:r>
              <a:rPr lang="en-US" sz="1200" dirty="0">
                <a:solidFill>
                  <a:srgbClr val="000000"/>
                </a:solidFill>
              </a:rPr>
              <a:t> and namespaces and pushed it to the Linux kernel</a:t>
            </a:r>
          </a:p>
          <a:p>
            <a:pPr marL="171450" lvl="0" indent="-171450">
              <a:buFont typeface="Arial"/>
              <a:buChar char="•"/>
              <a:defRPr sz="1800"/>
            </a:pPr>
            <a:r>
              <a:rPr lang="en-US" sz="1200" dirty="0" err="1" smtClean="0">
                <a:solidFill>
                  <a:srgbClr val="000000"/>
                </a:solidFill>
              </a:rPr>
              <a:t>cgroups</a:t>
            </a:r>
            <a:r>
              <a:rPr lang="en-US" sz="1200" dirty="0" smtClean="0">
                <a:solidFill>
                  <a:srgbClr val="000000"/>
                </a:solidFill>
              </a:rPr>
              <a:t> </a:t>
            </a:r>
            <a:r>
              <a:rPr lang="en-US" sz="1200" dirty="0">
                <a:solidFill>
                  <a:srgbClr val="000000"/>
                </a:solidFill>
              </a:rPr>
              <a:t>and namespaces give you isolation (Resource Isolation and Namespace isolation)</a:t>
            </a:r>
          </a:p>
          <a:p>
            <a:pPr marL="171450" lvl="0" indent="-171450">
              <a:buFont typeface="Arial"/>
              <a:buChar char="•"/>
              <a:defRPr sz="1800"/>
            </a:pPr>
            <a:r>
              <a:rPr lang="en-US" sz="1200" dirty="0" err="1" smtClean="0">
                <a:solidFill>
                  <a:srgbClr val="000000"/>
                </a:solidFill>
              </a:rPr>
              <a:t>dotCloud</a:t>
            </a:r>
            <a:r>
              <a:rPr lang="en-US" sz="1200" dirty="0" smtClean="0">
                <a:solidFill>
                  <a:srgbClr val="000000"/>
                </a:solidFill>
              </a:rPr>
              <a:t> </a:t>
            </a:r>
            <a:r>
              <a:rPr lang="en-US" sz="1200" dirty="0">
                <a:solidFill>
                  <a:srgbClr val="000000"/>
                </a:solidFill>
              </a:rPr>
              <a:t>and LXC fragmentation</a:t>
            </a:r>
          </a:p>
          <a:p>
            <a:pPr marL="171450" lvl="0" indent="-171450">
              <a:buFont typeface="Arial"/>
              <a:buChar char="•"/>
              <a:defRPr sz="1800"/>
            </a:pPr>
            <a:r>
              <a:rPr lang="en-US" sz="1200" dirty="0" err="1" smtClean="0">
                <a:solidFill>
                  <a:srgbClr val="000000"/>
                </a:solidFill>
              </a:rPr>
              <a:t>libcontainer</a:t>
            </a:r>
            <a:r>
              <a:rPr lang="en-US" sz="1200" dirty="0" smtClean="0">
                <a:solidFill>
                  <a:srgbClr val="000000"/>
                </a:solidFill>
              </a:rPr>
              <a:t> </a:t>
            </a:r>
            <a:r>
              <a:rPr lang="en-US" sz="1200" dirty="0">
                <a:solidFill>
                  <a:srgbClr val="000000"/>
                </a:solidFill>
              </a:rPr>
              <a:t>created to address application portability and standard API across </a:t>
            </a:r>
            <a:r>
              <a:rPr lang="en-US" sz="1200" dirty="0" err="1">
                <a:solidFill>
                  <a:srgbClr val="000000"/>
                </a:solidFill>
              </a:rPr>
              <a:t>linux</a:t>
            </a:r>
            <a:r>
              <a:rPr lang="en-US" sz="1200" dirty="0">
                <a:solidFill>
                  <a:srgbClr val="000000"/>
                </a:solidFill>
              </a:rPr>
              <a:t> </a:t>
            </a:r>
            <a:r>
              <a:rPr lang="en-US" sz="1200" dirty="0" err="1">
                <a:solidFill>
                  <a:srgbClr val="000000"/>
                </a:solidFill>
              </a:rPr>
              <a:t>distros</a:t>
            </a:r>
            <a:r>
              <a:rPr lang="en-US" sz="1200" dirty="0">
                <a:solidFill>
                  <a:srgbClr val="000000"/>
                </a:solidFill>
              </a:rPr>
              <a:t> BUT controlled by Docker</a:t>
            </a:r>
          </a:p>
          <a:p>
            <a:pPr marL="171450" lvl="0" indent="-171450">
              <a:buFont typeface="Arial"/>
              <a:buChar char="•"/>
              <a:defRPr sz="1800"/>
            </a:pPr>
            <a:r>
              <a:rPr lang="en-US" sz="1200" dirty="0" smtClean="0">
                <a:solidFill>
                  <a:srgbClr val="000000"/>
                </a:solidFill>
              </a:rPr>
              <a:t>Open </a:t>
            </a:r>
            <a:r>
              <a:rPr lang="en-US" sz="1200" dirty="0">
                <a:solidFill>
                  <a:srgbClr val="000000"/>
                </a:solidFill>
              </a:rPr>
              <a:t>Container Project (Docker/</a:t>
            </a:r>
            <a:r>
              <a:rPr lang="en-US" sz="1200" dirty="0" err="1">
                <a:solidFill>
                  <a:srgbClr val="000000"/>
                </a:solidFill>
              </a:rPr>
              <a:t>dockerfile</a:t>
            </a:r>
            <a:r>
              <a:rPr lang="en-US" sz="1200" dirty="0">
                <a:solidFill>
                  <a:srgbClr val="000000"/>
                </a:solidFill>
              </a:rPr>
              <a:t>, </a:t>
            </a:r>
            <a:r>
              <a:rPr lang="en-US" sz="1200" dirty="0" err="1">
                <a:solidFill>
                  <a:srgbClr val="000000"/>
                </a:solidFill>
              </a:rPr>
              <a:t>CoreOS</a:t>
            </a:r>
            <a:r>
              <a:rPr lang="en-US" sz="1200" dirty="0">
                <a:solidFill>
                  <a:srgbClr val="000000"/>
                </a:solidFill>
              </a:rPr>
              <a:t>/</a:t>
            </a:r>
            <a:r>
              <a:rPr lang="en-US" sz="1200" dirty="0" err="1">
                <a:solidFill>
                  <a:srgbClr val="000000"/>
                </a:solidFill>
              </a:rPr>
              <a:t>appc</a:t>
            </a:r>
            <a:r>
              <a:rPr lang="en-US" sz="1200" dirty="0">
                <a:solidFill>
                  <a:srgbClr val="000000"/>
                </a:solidFill>
              </a:rPr>
              <a:t>). </a:t>
            </a:r>
            <a:r>
              <a:rPr lang="en-US" sz="1200" dirty="0" err="1">
                <a:solidFill>
                  <a:srgbClr val="000000"/>
                </a:solidFill>
              </a:rPr>
              <a:t>Standardiized</a:t>
            </a:r>
            <a:r>
              <a:rPr lang="en-US" sz="1200" dirty="0">
                <a:solidFill>
                  <a:srgbClr val="000000"/>
                </a:solidFill>
              </a:rPr>
              <a:t> on </a:t>
            </a:r>
            <a:r>
              <a:rPr lang="en-US" sz="1200" dirty="0" err="1">
                <a:solidFill>
                  <a:srgbClr val="000000"/>
                </a:solidFill>
              </a:rPr>
              <a:t>runC</a:t>
            </a:r>
            <a:endParaRPr lang="en-US" sz="1200" dirty="0">
              <a:solidFill>
                <a:srgbClr val="000000"/>
              </a:solidFill>
            </a:endParaRP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file format (</a:t>
            </a:r>
            <a:r>
              <a:rPr lang="en-US" sz="1200" dirty="0" err="1">
                <a:solidFill>
                  <a:srgbClr val="000000"/>
                </a:solidFill>
              </a:rPr>
              <a:t>dockerfile</a:t>
            </a:r>
            <a:r>
              <a:rPr lang="en-US" sz="1200" dirty="0">
                <a:solidFill>
                  <a:srgbClr val="000000"/>
                </a:solidFill>
              </a:rPr>
              <a:t> + </a:t>
            </a:r>
            <a:r>
              <a:rPr lang="en-US" sz="1200" dirty="0" err="1">
                <a:solidFill>
                  <a:srgbClr val="000000"/>
                </a:solidFill>
              </a:rPr>
              <a:t>appc</a:t>
            </a:r>
            <a:r>
              <a:rPr lang="en-US" sz="1200" dirty="0">
                <a:solidFill>
                  <a:srgbClr val="000000"/>
                </a:solidFill>
              </a:rPr>
              <a:t> = </a:t>
            </a:r>
            <a:r>
              <a:rPr lang="en-US" sz="1200" dirty="0" err="1">
                <a:solidFill>
                  <a:srgbClr val="000000"/>
                </a:solidFill>
              </a:rPr>
              <a:t>filesystem</a:t>
            </a:r>
            <a:r>
              <a:rPr lang="en-US" sz="1200" dirty="0">
                <a:solidFill>
                  <a:srgbClr val="000000"/>
                </a:solidFill>
              </a:rPr>
              <a:t>)</a:t>
            </a:r>
          </a:p>
          <a:p>
            <a:pPr marL="171450" lvl="0" indent="-171450">
              <a:buFont typeface="Arial"/>
              <a:buChar char="•"/>
              <a:defRPr sz="1800"/>
            </a:pPr>
            <a:r>
              <a:rPr lang="en-US" sz="1200" dirty="0" smtClean="0">
                <a:solidFill>
                  <a:srgbClr val="000000"/>
                </a:solidFill>
              </a:rPr>
              <a:t>Standardizing </a:t>
            </a:r>
            <a:r>
              <a:rPr lang="en-US" sz="1200" dirty="0">
                <a:solidFill>
                  <a:srgbClr val="000000"/>
                </a:solidFill>
              </a:rPr>
              <a:t>the runtime (</a:t>
            </a:r>
            <a:r>
              <a:rPr lang="en-US" sz="1200" dirty="0" err="1">
                <a:solidFill>
                  <a:srgbClr val="000000"/>
                </a:solidFill>
              </a:rPr>
              <a:t>libcontainer</a:t>
            </a:r>
            <a:r>
              <a:rPr lang="en-US" sz="1200" dirty="0">
                <a:solidFill>
                  <a:srgbClr val="000000"/>
                </a:solidFill>
              </a:rPr>
              <a:t> = </a:t>
            </a:r>
            <a:r>
              <a:rPr lang="en-US" sz="1200" dirty="0" err="1">
                <a:solidFill>
                  <a:srgbClr val="000000"/>
                </a:solidFill>
              </a:rPr>
              <a:t>runC</a:t>
            </a:r>
            <a:r>
              <a:rPr lang="en-US" sz="1200" dirty="0">
                <a:solidFill>
                  <a:srgbClr val="000000"/>
                </a:solidFill>
              </a:rPr>
              <a:t>)</a:t>
            </a:r>
          </a:p>
          <a:p>
            <a:pPr marL="171450" lvl="0" indent="-171450">
              <a:buFont typeface="Arial"/>
              <a:buChar char="•"/>
              <a:defRPr sz="1800"/>
            </a:pPr>
            <a:r>
              <a:rPr lang="en-US" sz="1200" dirty="0" smtClean="0">
                <a:solidFill>
                  <a:srgbClr val="000000"/>
                </a:solidFill>
              </a:rPr>
              <a:t>Container </a:t>
            </a:r>
            <a:r>
              <a:rPr lang="en-US" sz="1200" dirty="0">
                <a:solidFill>
                  <a:srgbClr val="000000"/>
                </a:solidFill>
              </a:rPr>
              <a:t>(Isolation + Files/metadata + Processes)</a:t>
            </a:r>
          </a:p>
          <a:p>
            <a:pPr marL="171450" lvl="0" indent="-171450">
              <a:buFont typeface="Arial"/>
              <a:buChar char="•"/>
              <a:defRPr sz="1800"/>
            </a:pPr>
            <a:endParaRPr lang="en-US" sz="1200" dirty="0">
              <a:solidFill>
                <a:srgbClr val="000000"/>
              </a:solidFill>
            </a:endParaRPr>
          </a:p>
          <a:p>
            <a:pPr marL="171450" lvl="0" indent="-171450">
              <a:buFont typeface="Arial"/>
              <a:buChar char="•"/>
              <a:defRPr sz="1800"/>
            </a:pPr>
            <a:endParaRPr sz="1200" dirty="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20509588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64114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7486127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3"/>
          </a:xfrm>
          <a:prstGeom prst="rect">
            <a:avLst/>
          </a:prstGeom>
        </p:spPr>
        <p:txBody>
          <a:bodyPr/>
          <a:lstStyle/>
          <a:p>
            <a:fld id="{16F00972-1BFC-264F-ABAD-5C2A8AAEB3D3}" type="datetimeFigureOut">
              <a:rPr lang="en-US" smtClean="0"/>
              <a:t>5/24/17</a:t>
            </a:fld>
            <a:endParaRPr lang="en-US"/>
          </a:p>
        </p:txBody>
      </p:sp>
      <p:sp>
        <p:nvSpPr>
          <p:cNvPr id="3" name="Footer Placeholder 2"/>
          <p:cNvSpPr>
            <a:spLocks noGrp="1"/>
          </p:cNvSpPr>
          <p:nvPr>
            <p:ph type="ftr" sz="quarter" idx="11"/>
          </p:nvPr>
        </p:nvSpPr>
        <p:spPr>
          <a:xfrm>
            <a:off x="3124200" y="4767264"/>
            <a:ext cx="2895600" cy="273843"/>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4"/>
            <a:ext cx="2133600" cy="273843"/>
          </a:xfrm>
          <a:prstGeom prst="rect">
            <a:avLst/>
          </a:prstGeom>
        </p:spPr>
        <p:txBody>
          <a:bodyPr/>
          <a:lstStyle/>
          <a:p>
            <a:fld id="{D01FC017-2F32-4248-BCE8-5859CF4503CE}" type="slidenum">
              <a:rPr lang="en-US" smtClean="0"/>
              <a:t>‹#›</a:t>
            </a:fld>
            <a:endParaRPr lang="en-US"/>
          </a:p>
        </p:txBody>
      </p:sp>
    </p:spTree>
    <p:extLst>
      <p:ext uri="{BB962C8B-B14F-4D97-AF65-F5344CB8AC3E}">
        <p14:creationId xmlns:p14="http://schemas.microsoft.com/office/powerpoint/2010/main" val="39723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7" indent="-211137"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4.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9">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dirty="0">
                <a:solidFill>
                  <a:srgbClr val="7F7F7F"/>
                </a:solidFill>
                <a:latin typeface="Arial"/>
                <a:ea typeface="Arial"/>
                <a:cs typeface="Arial"/>
                <a:sym typeface="Arial"/>
                <a:rtl val="0"/>
              </a:rPr>
              <a:t>© Copyright </a:t>
            </a:r>
            <a:r>
              <a:rPr lang="en" sz="600" b="0" i="0" u="none" strike="noStrike" cap="none" baseline="0" dirty="0" smtClean="0">
                <a:solidFill>
                  <a:srgbClr val="7F7F7F"/>
                </a:solidFill>
                <a:latin typeface="Arial"/>
                <a:ea typeface="Arial"/>
                <a:cs typeface="Arial"/>
                <a:sym typeface="Arial"/>
                <a:rtl val="0"/>
              </a:rPr>
              <a:t>201</a:t>
            </a:r>
            <a:r>
              <a:rPr lang="en-US" sz="600" b="0" i="0" u="none" strike="noStrike" cap="none" baseline="0" dirty="0" smtClean="0">
                <a:solidFill>
                  <a:srgbClr val="7F7F7F"/>
                </a:solidFill>
                <a:latin typeface="Arial"/>
                <a:ea typeface="Arial"/>
                <a:cs typeface="Arial"/>
                <a:sym typeface="Arial"/>
                <a:rtl val="0"/>
              </a:rPr>
              <a:t>6</a:t>
            </a:r>
            <a:r>
              <a:rPr lang="en" sz="600" b="0" i="0" u="none" strike="noStrike" cap="none" baseline="0" dirty="0" smtClean="0">
                <a:solidFill>
                  <a:srgbClr val="7F7F7F"/>
                </a:solidFill>
                <a:latin typeface="Arial"/>
                <a:ea typeface="Arial"/>
                <a:cs typeface="Arial"/>
                <a:sym typeface="Arial"/>
                <a:rtl val="0"/>
              </a:rPr>
              <a:t> </a:t>
            </a:r>
            <a:r>
              <a:rPr lang="en" sz="600" b="0" i="0" u="none" strike="noStrike" cap="none" baseline="0" dirty="0">
                <a:solidFill>
                  <a:srgbClr val="7F7F7F"/>
                </a:solidFill>
                <a:latin typeface="Arial"/>
                <a:ea typeface="Arial"/>
                <a:cs typeface="Arial"/>
                <a:sym typeface="Arial"/>
                <a:rtl val="0"/>
              </a:rPr>
              <a:t>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8" r:id="rId7"/>
    <p:sldLayoutId id="2147483659" r:id="rId8"/>
    <p:sldLayoutId id="2147483660" r:id="rId9"/>
    <p:sldLayoutId id="2147483662" r:id="rId10"/>
    <p:sldLayoutId id="2147483663" r:id="rId11"/>
    <p:sldLayoutId id="2147483681" r:id="rId12"/>
    <p:sldLayoutId id="2147483683" r:id="rId13"/>
    <p:sldLayoutId id="2147483684" r:id="rId14"/>
    <p:sldLayoutId id="2147483685" r:id="rId15"/>
    <p:sldLayoutId id="2147483688" r:id="rId16"/>
    <p:sldLayoutId id="2147483689" r:id="rId1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4">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jpg"/><Relationship Id="rId7" Type="http://schemas.openxmlformats.org/officeDocument/2006/relationships/image" Target="../media/image61.jpg"/><Relationship Id="rId8" Type="http://schemas.openxmlformats.org/officeDocument/2006/relationships/image" Target="../media/image62.png"/><Relationship Id="rId9" Type="http://schemas.openxmlformats.org/officeDocument/2006/relationships/image" Target="../media/image63.png"/><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20" Type="http://schemas.openxmlformats.org/officeDocument/2006/relationships/image" Target="../media/image26.emf"/><Relationship Id="rId21" Type="http://schemas.openxmlformats.org/officeDocument/2006/relationships/image" Target="../media/image27.png"/><Relationship Id="rId22" Type="http://schemas.openxmlformats.org/officeDocument/2006/relationships/image" Target="../media/image28.emf"/><Relationship Id="rId23" Type="http://schemas.openxmlformats.org/officeDocument/2006/relationships/image" Target="../media/image29.png"/><Relationship Id="rId24" Type="http://schemas.openxmlformats.org/officeDocument/2006/relationships/image" Target="../media/image30.png"/><Relationship Id="rId25" Type="http://schemas.openxmlformats.org/officeDocument/2006/relationships/image" Target="../media/image31.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jpg"/><Relationship Id="rId14" Type="http://schemas.openxmlformats.org/officeDocument/2006/relationships/image" Target="../media/image20.png"/><Relationship Id="rId15" Type="http://schemas.openxmlformats.org/officeDocument/2006/relationships/image" Target="../media/image21.emf"/><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g"/><Relationship Id="rId4"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cbusch-pivotal/stl-cloud-native-spring-workshop.git" TargetMode="External"/><Relationship Id="rId4" Type="http://schemas.openxmlformats.org/officeDocument/2006/relationships/hyperlink" Target="https://github.com/cbusch-pivotal/stl-cloud-native-spring-workshop/archive/master.zip" TargetMode="External"/><Relationship Id="rId5" Type="http://schemas.openxmlformats.org/officeDocument/2006/relationships/hyperlink" Target="https://github.com/cbusch-pivotal/stl-cloud-native-spring-workshop" TargetMode="External"/><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cloudfoundry-community/cf-docs-contrib/wiki/Buildpack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1323439"/>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800">
                <a:solidFill>
                  <a:srgbClr val="2C95DD"/>
                </a:solidFill>
              </a:rPr>
              <a:t>Cloud </a:t>
            </a:r>
            <a:r>
              <a:rPr lang="en-US" sz="4800" smtClean="0">
                <a:solidFill>
                  <a:srgbClr val="2C95DD"/>
                </a:solidFill>
              </a:rPr>
              <a:t>Native</a:t>
            </a:r>
            <a:endParaRPr lang="en-US" sz="4800" dirty="0">
              <a:solidFill>
                <a:srgbClr val="2C95DD"/>
              </a:solidFil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The Cloud Native Platform</a:t>
            </a:r>
          </a:p>
        </p:txBody>
      </p:sp>
      <p:sp>
        <p:nvSpPr>
          <p:cNvPr id="11" name="TextBox 10"/>
          <p:cNvSpPr txBox="1"/>
          <p:nvPr/>
        </p:nvSpPr>
        <p:spPr>
          <a:xfrm>
            <a:off x="623455" y="3461916"/>
            <a:ext cx="7897090" cy="338554"/>
          </a:xfrm>
          <a:prstGeom prst="rect">
            <a:avLst/>
          </a:prstGeom>
          <a:noFill/>
        </p:spPr>
        <p:txBody>
          <a:bodyPr wrap="square" rtlCol="0">
            <a:spAutoFit/>
          </a:bodyPr>
          <a:lstStyle/>
          <a:p>
            <a:pPr>
              <a:spcAft>
                <a:spcPts val="300"/>
              </a:spcAft>
            </a:pPr>
            <a:r>
              <a:rPr lang="en-US" sz="1600" dirty="0" smtClean="0">
                <a:solidFill>
                  <a:srgbClr val="FFFFFF"/>
                </a:solidFill>
                <a:cs typeface="Arial"/>
              </a:rPr>
              <a:t>Pivotal Cloud Foundry</a:t>
            </a:r>
            <a:endParaRPr lang="en-US" sz="1600" dirty="0">
              <a:solidFill>
                <a:srgbClr val="FFFFFF"/>
              </a:solidFil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3685935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	          Router</a:t>
            </a:r>
          </a:p>
        </p:txBody>
      </p:sp>
      <p:grpSp>
        <p:nvGrpSpPr>
          <p:cNvPr id="9" name="Group 8"/>
          <p:cNvGrpSpPr/>
          <p:nvPr/>
        </p:nvGrpSpPr>
        <p:grpSpPr>
          <a:xfrm>
            <a:off x="2418323" y="1255954"/>
            <a:ext cx="1533403"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Oval 42"/>
          <p:cNvSpPr/>
          <p:nvPr/>
        </p:nvSpPr>
        <p:spPr>
          <a:xfrm>
            <a:off x="1915965" y="205184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4618565" y="1255954"/>
            <a:ext cx="1565494" cy="443726"/>
            <a:chOff x="4156726" y="1255954"/>
            <a:chExt cx="1565494" cy="443726"/>
          </a:xfrm>
        </p:grpSpPr>
        <p:sp>
          <p:nvSpPr>
            <p:cNvPr id="44" name="Rounded Rectangle 4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51" name="Block Arc 50"/>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35" name="Group 34"/>
          <p:cNvGrpSpPr/>
          <p:nvPr/>
        </p:nvGrpSpPr>
        <p:grpSpPr>
          <a:xfrm>
            <a:off x="4802718" y="1917431"/>
            <a:ext cx="1202375" cy="443726"/>
            <a:chOff x="4092279" y="2031469"/>
            <a:chExt cx="1202375" cy="443726"/>
          </a:xfrm>
        </p:grpSpPr>
        <p:sp>
          <p:nvSpPr>
            <p:cNvPr id="57" name="Rounded Rectangle 5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34" name="Quad Arrow 33"/>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58901" y="1917215"/>
            <a:ext cx="777622" cy="443726"/>
            <a:chOff x="6397376" y="1255954"/>
            <a:chExt cx="777622" cy="443726"/>
          </a:xfrm>
        </p:grpSpPr>
        <p:sp>
          <p:nvSpPr>
            <p:cNvPr id="55" name="Rounded Rectangle 54"/>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63"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494523" y="2985085"/>
            <a:ext cx="1899792" cy="1237805"/>
            <a:chOff x="2494523" y="2985085"/>
            <a:chExt cx="1899792" cy="1237805"/>
          </a:xfrm>
        </p:grpSpPr>
        <p:grpSp>
          <p:nvGrpSpPr>
            <p:cNvPr id="14" name="Group 13"/>
            <p:cNvGrpSpPr/>
            <p:nvPr/>
          </p:nvGrpSpPr>
          <p:grpSpPr>
            <a:xfrm>
              <a:off x="2494523" y="2985085"/>
              <a:ext cx="1899792" cy="1237805"/>
              <a:chOff x="5412948" y="3105147"/>
              <a:chExt cx="1099435" cy="781048"/>
            </a:xfrm>
          </p:grpSpPr>
          <p:sp>
            <p:nvSpPr>
              <p:cNvPr id="15" name="Rounded Rectangle 14"/>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64" name="Rounded Rectangle 63"/>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68" name="Group 67"/>
          <p:cNvGrpSpPr/>
          <p:nvPr/>
        </p:nvGrpSpPr>
        <p:grpSpPr>
          <a:xfrm>
            <a:off x="4453406" y="2994605"/>
            <a:ext cx="1899792" cy="1237805"/>
            <a:chOff x="2494523" y="2985085"/>
            <a:chExt cx="1899792" cy="1237805"/>
          </a:xfrm>
        </p:grpSpPr>
        <p:grpSp>
          <p:nvGrpSpPr>
            <p:cNvPr id="69" name="Group 68"/>
            <p:cNvGrpSpPr/>
            <p:nvPr/>
          </p:nvGrpSpPr>
          <p:grpSpPr>
            <a:xfrm>
              <a:off x="2494523" y="2985085"/>
              <a:ext cx="1899792" cy="1237805"/>
              <a:chOff x="5412948" y="3105147"/>
              <a:chExt cx="1099435" cy="781048"/>
            </a:xfrm>
          </p:grpSpPr>
          <p:sp>
            <p:nvSpPr>
              <p:cNvPr id="74" name="Rounded Rectangle 73"/>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73" name="Rounded Rectangle 72"/>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grpSp>
        <p:nvGrpSpPr>
          <p:cNvPr id="76" name="Group 75"/>
          <p:cNvGrpSpPr/>
          <p:nvPr/>
        </p:nvGrpSpPr>
        <p:grpSpPr>
          <a:xfrm>
            <a:off x="6402367" y="2995879"/>
            <a:ext cx="1899792" cy="1237805"/>
            <a:chOff x="2494523" y="2985085"/>
            <a:chExt cx="1899792" cy="1237805"/>
          </a:xfrm>
        </p:grpSpPr>
        <p:grpSp>
          <p:nvGrpSpPr>
            <p:cNvPr id="77" name="Group 76"/>
            <p:cNvGrpSpPr/>
            <p:nvPr/>
          </p:nvGrpSpPr>
          <p:grpSpPr>
            <a:xfrm>
              <a:off x="2494523" y="2985085"/>
              <a:ext cx="1899792" cy="1237805"/>
              <a:chOff x="5412948" y="3105147"/>
              <a:chExt cx="1099435" cy="781048"/>
            </a:xfrm>
          </p:grpSpPr>
          <p:sp>
            <p:nvSpPr>
              <p:cNvPr id="82" name="Rounded Rectangle 81"/>
              <p:cNvSpPr>
                <a:spLocks noChangeArrowheads="1"/>
              </p:cNvSpPr>
              <p:nvPr/>
            </p:nvSpPr>
            <p:spPr bwMode="auto">
              <a:xfrm>
                <a:off x="5412948" y="3105147"/>
                <a:ext cx="1099435" cy="781048"/>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3" name="Oval 170"/>
              <p:cNvSpPr/>
              <p:nvPr/>
            </p:nvSpPr>
            <p:spPr>
              <a:xfrm>
                <a:off x="5452068" y="3183474"/>
                <a:ext cx="120901" cy="135006"/>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41"/>
            <p:cNvSpPr/>
            <p:nvPr/>
          </p:nvSpPr>
          <p:spPr>
            <a:xfrm rot="5400000">
              <a:off x="3230636" y="3132574"/>
              <a:ext cx="382604" cy="1736543"/>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3620544" y="3109218"/>
              <a:ext cx="662363"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Rep</a:t>
              </a:r>
              <a:endParaRPr lang="en-US" sz="1200" b="1" dirty="0"/>
            </a:p>
          </p:txBody>
        </p:sp>
        <p:sp>
          <p:nvSpPr>
            <p:cNvPr id="81" name="Rounded Rectangle 80"/>
            <p:cNvSpPr/>
            <p:nvPr/>
          </p:nvSpPr>
          <p:spPr>
            <a:xfrm>
              <a:off x="3158661" y="3461108"/>
              <a:ext cx="1124246" cy="275747"/>
            </a:xfrm>
            <a:prstGeom prst="round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Executor</a:t>
              </a:r>
              <a:endParaRPr lang="en-US" sz="1200" b="1" dirty="0"/>
            </a:p>
          </p:txBody>
        </p:sp>
      </p:grpSp>
      <p:cxnSp>
        <p:nvCxnSpPr>
          <p:cNvPr id="17" name="Elbow Connector 16"/>
          <p:cNvCxnSpPr>
            <a:stCxn id="44" idx="3"/>
            <a:endCxn id="55" idx="0"/>
          </p:cNvCxnSpPr>
          <p:nvPr/>
        </p:nvCxnSpPr>
        <p:spPr>
          <a:xfrm>
            <a:off x="6184059" y="1477817"/>
            <a:ext cx="1363653" cy="439398"/>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44" idx="1"/>
          </p:cNvCxnSpPr>
          <p:nvPr/>
        </p:nvCxnSpPr>
        <p:spPr>
          <a:xfrm>
            <a:off x="3951726" y="1477817"/>
            <a:ext cx="666839" cy="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5" idx="1"/>
            <a:endCxn id="57" idx="3"/>
          </p:cNvCxnSpPr>
          <p:nvPr/>
        </p:nvCxnSpPr>
        <p:spPr>
          <a:xfrm flipH="1">
            <a:off x="6005093" y="2139078"/>
            <a:ext cx="1153808" cy="216"/>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57" idx="2"/>
            <a:endCxn id="15" idx="0"/>
          </p:cNvCxnSpPr>
          <p:nvPr/>
        </p:nvCxnSpPr>
        <p:spPr>
          <a:xfrm flipH="1">
            <a:off x="3444419" y="2361157"/>
            <a:ext cx="1959487" cy="6239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7" idx="2"/>
            <a:endCxn id="74" idx="0"/>
          </p:cNvCxnSpPr>
          <p:nvPr/>
        </p:nvCxnSpPr>
        <p:spPr>
          <a:xfrm flipH="1">
            <a:off x="5403302" y="2361157"/>
            <a:ext cx="604" cy="63344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57" idx="2"/>
            <a:endCxn id="82" idx="0"/>
          </p:cNvCxnSpPr>
          <p:nvPr/>
        </p:nvCxnSpPr>
        <p:spPr>
          <a:xfrm>
            <a:off x="5403906" y="2361157"/>
            <a:ext cx="1948357" cy="63472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158661" y="2426656"/>
            <a:ext cx="1725461"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5298523" y="2426656"/>
            <a:ext cx="0" cy="558430"/>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5926787" y="2426656"/>
            <a:ext cx="1637103" cy="558429"/>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97" name="Right Arrow 96"/>
          <p:cNvSpPr/>
          <p:nvPr/>
        </p:nvSpPr>
        <p:spPr>
          <a:xfrm>
            <a:off x="202236" y="2633663"/>
            <a:ext cx="1435517"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ACCESS APP</a:t>
            </a:r>
            <a:endParaRPr lang="en-US" sz="1400" dirty="0"/>
          </a:p>
        </p:txBody>
      </p:sp>
      <p:sp>
        <p:nvSpPr>
          <p:cNvPr id="113" name="Teardrop 112"/>
          <p:cNvSpPr/>
          <p:nvPr/>
        </p:nvSpPr>
        <p:spPr>
          <a:xfrm rot="18900000">
            <a:off x="3168087" y="397143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Curved Connector 53"/>
          <p:cNvCxnSpPr>
            <a:stCxn id="97" idx="3"/>
            <a:endCxn id="15" idx="1"/>
          </p:cNvCxnSpPr>
          <p:nvPr/>
        </p:nvCxnSpPr>
        <p:spPr>
          <a:xfrm>
            <a:off x="1637753" y="3021807"/>
            <a:ext cx="856770" cy="58218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ph type="title"/>
          </p:nvPr>
        </p:nvSpPr>
        <p:spPr>
          <a:xfrm>
            <a:off x="366713" y="325438"/>
            <a:ext cx="8410575" cy="460375"/>
          </a:xfrm>
        </p:spPr>
        <p:txBody>
          <a:bodyPr/>
          <a:lstStyle/>
          <a:p>
            <a:r>
              <a:rPr lang="en-US" sz="2800" dirty="0">
                <a:solidFill>
                  <a:srgbClr val="2C95DD"/>
                </a:solidFill>
              </a:rPr>
              <a:t>Deploying an </a:t>
            </a:r>
            <a:r>
              <a:rPr lang="en-US" sz="2800" dirty="0" smtClean="0">
                <a:solidFill>
                  <a:srgbClr val="2C95DD"/>
                </a:solidFill>
              </a:rPr>
              <a:t>Application and containers</a:t>
            </a:r>
            <a:endParaRPr lang="en-US" sz="2800" dirty="0">
              <a:solidFill>
                <a:srgbClr val="2C95DD"/>
              </a:solidFill>
            </a:endParaRPr>
          </a:p>
        </p:txBody>
      </p:sp>
      <p:pic>
        <p:nvPicPr>
          <p:cNvPr id="56" name="Picture 55"/>
          <p:cNvPicPr>
            <a:picLocks noChangeAspect="1"/>
          </p:cNvPicPr>
          <p:nvPr/>
        </p:nvPicPr>
        <p:blipFill>
          <a:blip r:embed="rId3"/>
          <a:stretch>
            <a:fillRect/>
          </a:stretch>
        </p:blipFill>
        <p:spPr>
          <a:xfrm>
            <a:off x="6848194" y="1036163"/>
            <a:ext cx="1830141" cy="391271"/>
          </a:xfrm>
          <a:prstGeom prst="rect">
            <a:avLst/>
          </a:prstGeom>
        </p:spPr>
      </p:pic>
      <p:cxnSp>
        <p:nvCxnSpPr>
          <p:cNvPr id="58" name="Straight Arrow Connector 57"/>
          <p:cNvCxnSpPr>
            <a:stCxn id="57" idx="1"/>
          </p:cNvCxnSpPr>
          <p:nvPr/>
        </p:nvCxnSpPr>
        <p:spPr>
          <a:xfrm flipH="1">
            <a:off x="2191812" y="2139294"/>
            <a:ext cx="2610906" cy="47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9281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22" presetClass="entr" presetSubtype="1"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up)">
                                      <p:cBhvr>
                                        <p:cTn id="25" dur="500"/>
                                        <p:tgtEl>
                                          <p:spTgt spid="30"/>
                                        </p:tgtEl>
                                      </p:cBhvr>
                                    </p:animEffect>
                                  </p:childTnLst>
                                </p:cTn>
                              </p:par>
                              <p:par>
                                <p:cTn id="26" presetID="22" presetClass="entr" presetSubtype="1"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up)">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5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down)">
                                      <p:cBhvr>
                                        <p:cTn id="36" dur="500"/>
                                        <p:tgtEl>
                                          <p:spTgt spid="42"/>
                                        </p:tgtEl>
                                      </p:cBhvr>
                                    </p:animEffect>
                                  </p:childTnLst>
                                </p:cTn>
                              </p:par>
                              <p:par>
                                <p:cTn id="37" presetID="2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down)">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1000" fill="hold"/>
                                        <p:tgtEl>
                                          <p:spTgt spid="113"/>
                                        </p:tgtEl>
                                        <p:attrNameLst>
                                          <p:attrName>ppt_w</p:attrName>
                                        </p:attrNameLst>
                                      </p:cBhvr>
                                      <p:tavLst>
                                        <p:tav tm="0">
                                          <p:val>
                                            <p:strVal val="#ppt_w*0.70"/>
                                          </p:val>
                                        </p:tav>
                                        <p:tav tm="100000">
                                          <p:val>
                                            <p:strVal val="#ppt_w"/>
                                          </p:val>
                                        </p:tav>
                                      </p:tavLst>
                                    </p:anim>
                                    <p:anim calcmode="lin" valueType="num">
                                      <p:cBhvr>
                                        <p:cTn id="45" dur="1000" fill="hold"/>
                                        <p:tgtEl>
                                          <p:spTgt spid="113"/>
                                        </p:tgtEl>
                                        <p:attrNameLst>
                                          <p:attrName>ppt_h</p:attrName>
                                        </p:attrNameLst>
                                      </p:cBhvr>
                                      <p:tavLst>
                                        <p:tav tm="0">
                                          <p:val>
                                            <p:strVal val="#ppt_h"/>
                                          </p:val>
                                        </p:tav>
                                        <p:tav tm="100000">
                                          <p:val>
                                            <p:strVal val="#ppt_h"/>
                                          </p:val>
                                        </p:tav>
                                      </p:tavLst>
                                    </p:anim>
                                    <p:animEffect transition="in" filter="fade">
                                      <p:cBhvr>
                                        <p:cTn id="46" dur="1000"/>
                                        <p:tgtEl>
                                          <p:spTgt spid="1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right)">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a:solidFill>
                  <a:srgbClr val="2C95DD"/>
                </a:solidFill>
              </a:rPr>
              <a:t>Application</a:t>
            </a:r>
            <a:r>
              <a:rPr lang="en-US" sz="2800" dirty="0">
                <a:solidFill>
                  <a:srgbClr val="29756E"/>
                </a:solidFill>
                <a:uFill>
                  <a:solidFill>
                    <a:srgbClr val="2C95DD"/>
                  </a:solidFill>
                </a:uFill>
              </a:rPr>
              <a:t> </a:t>
            </a:r>
            <a:r>
              <a:rPr lang="en-US" sz="2800" dirty="0" smtClean="0">
                <a:solidFill>
                  <a:srgbClr val="2C95DD"/>
                </a:solidFill>
              </a:rPr>
              <a:t>scaling</a:t>
            </a:r>
            <a:endParaRPr lang="en-US" sz="2800" dirty="0">
              <a:solidFill>
                <a:srgbClr val="2C95DD"/>
              </a:solidFill>
            </a:endParaRP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394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394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453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a:stCxn id="10" idx="2"/>
            <a:endCxn id="77" idx="0"/>
          </p:cNvCxnSpPr>
          <p:nvPr/>
        </p:nvCxnSpPr>
        <p:spPr>
          <a:xfrm>
            <a:off x="4800641" y="1643876"/>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1696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191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67342" y="1422013"/>
            <a:ext cx="45245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67342" y="2738822"/>
            <a:ext cx="57099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89" name="Curved Connector 88"/>
          <p:cNvCxnSpPr>
            <a:stCxn id="48" idx="3"/>
          </p:cNvCxnSpPr>
          <p:nvPr/>
        </p:nvCxnSpPr>
        <p:spPr>
          <a:xfrm>
            <a:off x="1637752" y="3131570"/>
            <a:ext cx="2643962" cy="1035423"/>
          </a:xfrm>
          <a:prstGeom prst="curvedConnector3">
            <a:avLst/>
          </a:prstGeom>
          <a:ln w="28575" cmpd="sng">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17894"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6820882" y="735731"/>
            <a:ext cx="1830141" cy="391271"/>
          </a:xfrm>
          <a:prstGeom prst="rect">
            <a:avLst/>
          </a:prstGeom>
        </p:spPr>
      </p:pic>
      <p:grpSp>
        <p:nvGrpSpPr>
          <p:cNvPr id="67" name="Group 66"/>
          <p:cNvGrpSpPr/>
          <p:nvPr/>
        </p:nvGrpSpPr>
        <p:grpSpPr>
          <a:xfrm>
            <a:off x="7387931" y="3953394"/>
            <a:ext cx="1378759" cy="493031"/>
            <a:chOff x="7124027" y="3722506"/>
            <a:chExt cx="1378759" cy="493031"/>
          </a:xfrm>
        </p:grpSpPr>
        <p:sp>
          <p:nvSpPr>
            <p:cNvPr id="68" name="Rectangle 6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69" name="Picture 68"/>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82903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down)">
                                      <p:cBhvr>
                                        <p:cTn id="15" dur="500"/>
                                        <p:tgtEl>
                                          <p:spTgt spid="56"/>
                                        </p:tgtEl>
                                      </p:cBhvr>
                                    </p:animEffect>
                                  </p:childTnLst>
                                </p:cTn>
                              </p:par>
                              <p:par>
                                <p:cTn id="16" presetID="22" presetClass="entr" presetSubtype="4"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wipe(down)">
                                      <p:cBhvr>
                                        <p:cTn id="18" dur="500"/>
                                        <p:tgtEl>
                                          <p:spTgt spid="58"/>
                                        </p:tgtEl>
                                      </p:cBhvr>
                                    </p:animEffect>
                                  </p:childTnLst>
                                </p:cTn>
                              </p:par>
                              <p:par>
                                <p:cTn id="19" presetID="22" presetClass="entr" presetSubtype="4"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wipe(down)">
                                      <p:cBhvr>
                                        <p:cTn id="21" dur="500"/>
                                        <p:tgtEl>
                                          <p:spTgt spid="62"/>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3000" fill="hold" nodeType="clickEffect">
                                  <p:stCondLst>
                                    <p:cond delay="0"/>
                                  </p:stCondLst>
                                  <p:childTnLst>
                                    <p:animEffect transition="out" filter="fade">
                                      <p:cBhvr>
                                        <p:cTn id="25" dur="500" tmFilter="0, 0; .2, .5; .8, .5; 1, 0"/>
                                        <p:tgtEl>
                                          <p:spTgt spid="56"/>
                                        </p:tgtEl>
                                      </p:cBhvr>
                                    </p:animEffect>
                                    <p:animScale>
                                      <p:cBhvr>
                                        <p:cTn id="26" dur="250" autoRev="1" fill="hold"/>
                                        <p:tgtEl>
                                          <p:spTgt spid="56"/>
                                        </p:tgtEl>
                                      </p:cBhvr>
                                      <p:by x="105000" y="105000"/>
                                    </p:animScale>
                                  </p:childTnLst>
                                </p:cTn>
                              </p:par>
                              <p:par>
                                <p:cTn id="27" presetID="26" presetClass="emph" presetSubtype="0" repeatCount="3000" fill="hold" nodeType="withEffect">
                                  <p:stCondLst>
                                    <p:cond delay="0"/>
                                  </p:stCondLst>
                                  <p:childTnLst>
                                    <p:animEffect transition="out" filter="fade">
                                      <p:cBhvr>
                                        <p:cTn id="28" dur="500" tmFilter="0, 0; .2, .5; .8, .5; 1, 0"/>
                                        <p:tgtEl>
                                          <p:spTgt spid="58"/>
                                        </p:tgtEl>
                                      </p:cBhvr>
                                    </p:animEffect>
                                    <p:animScale>
                                      <p:cBhvr>
                                        <p:cTn id="29" dur="250" autoRev="1" fill="hold"/>
                                        <p:tgtEl>
                                          <p:spTgt spid="58"/>
                                        </p:tgtEl>
                                      </p:cBhvr>
                                      <p:by x="105000" y="105000"/>
                                    </p:animScale>
                                  </p:childTnLst>
                                </p:cTn>
                              </p:par>
                              <p:par>
                                <p:cTn id="30" presetID="26" presetClass="emph" presetSubtype="0" repeatCount="3000" fill="hold" nodeType="withEffect">
                                  <p:stCondLst>
                                    <p:cond delay="0"/>
                                  </p:stCondLst>
                                  <p:childTnLst>
                                    <p:animEffect transition="out" filter="fade">
                                      <p:cBhvr>
                                        <p:cTn id="31" dur="500" tmFilter="0, 0; .2, .5; .8, .5; 1, 0"/>
                                        <p:tgtEl>
                                          <p:spTgt spid="62"/>
                                        </p:tgtEl>
                                      </p:cBhvr>
                                    </p:animEffect>
                                    <p:animScale>
                                      <p:cBhvr>
                                        <p:cTn id="32" dur="250" autoRev="1" fill="hold"/>
                                        <p:tgtEl>
                                          <p:spTgt spid="62"/>
                                        </p:tgtEl>
                                      </p:cBhvr>
                                      <p:by x="105000" y="105000"/>
                                    </p:animScale>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right)">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left)">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wipe(up)">
                                      <p:cBhvr>
                                        <p:cTn id="50" dur="500"/>
                                        <p:tgtEl>
                                          <p:spTgt spid="50"/>
                                        </p:tgtEl>
                                      </p:cBhvr>
                                    </p:animEffect>
                                  </p:childTnLst>
                                </p:cTn>
                              </p:par>
                              <p:par>
                                <p:cTn id="51" presetID="22" presetClass="entr" presetSubtype="1" fill="hold"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wipe(up)">
                                      <p:cBhvr>
                                        <p:cTn id="53" dur="500"/>
                                        <p:tgtEl>
                                          <p:spTgt spid="63"/>
                                        </p:tgtEl>
                                      </p:cBhvr>
                                    </p:animEffect>
                                  </p:childTnLst>
                                </p:cTn>
                              </p:par>
                              <p:par>
                                <p:cTn id="54" presetID="22" presetClass="entr" presetSubtype="1"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up)">
                                      <p:cBhvr>
                                        <p:cTn id="56" dur="500"/>
                                        <p:tgtEl>
                                          <p:spTgt spid="64"/>
                                        </p:tgtEl>
                                      </p:cBhvr>
                                    </p:animEffect>
                                  </p:childTnLst>
                                </p:cTn>
                              </p:par>
                            </p:childTnLst>
                          </p:cTn>
                        </p:par>
                        <p:par>
                          <p:cTn id="57" fill="hold">
                            <p:stCondLst>
                              <p:cond delay="500"/>
                            </p:stCondLst>
                            <p:childTnLst>
                              <p:par>
                                <p:cTn id="58" presetID="26" presetClass="emph" presetSubtype="0" repeatCount="3000" fill="hold" nodeType="afterEffect">
                                  <p:stCondLst>
                                    <p:cond delay="0"/>
                                  </p:stCondLst>
                                  <p:childTnLst>
                                    <p:animEffect transition="out" filter="fade">
                                      <p:cBhvr>
                                        <p:cTn id="59" dur="500" tmFilter="0, 0; .2, .5; .8, .5; 1, 0"/>
                                        <p:tgtEl>
                                          <p:spTgt spid="50"/>
                                        </p:tgtEl>
                                      </p:cBhvr>
                                    </p:animEffect>
                                    <p:animScale>
                                      <p:cBhvr>
                                        <p:cTn id="60" dur="250" autoRev="1" fill="hold"/>
                                        <p:tgtEl>
                                          <p:spTgt spid="50"/>
                                        </p:tgtEl>
                                      </p:cBhvr>
                                      <p:by x="105000" y="105000"/>
                                    </p:animScale>
                                  </p:childTnLst>
                                </p:cTn>
                              </p:par>
                              <p:par>
                                <p:cTn id="61" presetID="26" presetClass="emph" presetSubtype="0" repeatCount="3000" fill="hold" nodeType="withEffect">
                                  <p:stCondLst>
                                    <p:cond delay="0"/>
                                  </p:stCondLst>
                                  <p:childTnLst>
                                    <p:animEffect transition="out" filter="fade">
                                      <p:cBhvr>
                                        <p:cTn id="62" dur="500" tmFilter="0, 0; .2, .5; .8, .5; 1, 0"/>
                                        <p:tgtEl>
                                          <p:spTgt spid="63"/>
                                        </p:tgtEl>
                                      </p:cBhvr>
                                    </p:animEffect>
                                    <p:animScale>
                                      <p:cBhvr>
                                        <p:cTn id="63" dur="250" autoRev="1" fill="hold"/>
                                        <p:tgtEl>
                                          <p:spTgt spid="63"/>
                                        </p:tgtEl>
                                      </p:cBhvr>
                                      <p:by x="105000" y="105000"/>
                                    </p:animScale>
                                  </p:childTnLst>
                                </p:cTn>
                              </p:par>
                              <p:par>
                                <p:cTn id="64" presetID="26" presetClass="emph" presetSubtype="0" repeatCount="3000" fill="hold" nodeType="withEffect">
                                  <p:stCondLst>
                                    <p:cond delay="0"/>
                                  </p:stCondLst>
                                  <p:childTnLst>
                                    <p:animEffect transition="out" filter="fade">
                                      <p:cBhvr>
                                        <p:cTn id="65" dur="500" tmFilter="0, 0; .2, .5; .8, .5; 1, 0"/>
                                        <p:tgtEl>
                                          <p:spTgt spid="64"/>
                                        </p:tgtEl>
                                      </p:cBhvr>
                                    </p:animEffect>
                                    <p:animScale>
                                      <p:cBhvr>
                                        <p:cTn id="66" dur="250" autoRev="1" fill="hold"/>
                                        <p:tgtEl>
                                          <p:spTgt spid="64"/>
                                        </p:tgtEl>
                                      </p:cBhvr>
                                      <p:by x="105000" y="105000"/>
                                    </p:animScale>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childTnLst>
                          </p:cTn>
                        </p:par>
                        <p:par>
                          <p:cTn id="71" fill="hold">
                            <p:stCondLst>
                              <p:cond delay="2500"/>
                            </p:stCondLst>
                            <p:childTnLst>
                              <p:par>
                                <p:cTn id="72" presetID="42" presetClass="path" presetSubtype="0" accel="50000" decel="50000" fill="hold" grpId="0" nodeType="afterEffect">
                                  <p:stCondLst>
                                    <p:cond delay="0"/>
                                  </p:stCondLst>
                                  <p:childTnLst>
                                    <p:animMotion origin="layout" path="M -2.77681E-7 -4.34917E-6 L 0.13502 0.53424 " pathEditMode="relative" rAng="0" ptsTypes="AA">
                                      <p:cBhvr>
                                        <p:cTn id="73" dur="2000" fill="hold"/>
                                        <p:tgtEl>
                                          <p:spTgt spid="59"/>
                                        </p:tgtEl>
                                        <p:attrNameLst>
                                          <p:attrName>ppt_x</p:attrName>
                                          <p:attrName>ppt_y</p:attrName>
                                        </p:attrNameLst>
                                      </p:cBhvr>
                                      <p:rCtr x="6751" y="26712"/>
                                    </p:animMotion>
                                  </p:childTnLst>
                                </p:cTn>
                              </p:par>
                              <p:par>
                                <p:cTn id="74" presetID="1"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childTnLst>
                                </p:cTn>
                              </p:par>
                              <p:par>
                                <p:cTn id="76" presetID="0" presetClass="path" presetSubtype="0" accel="50000" decel="50000" fill="hold" grpId="1" nodeType="withEffect">
                                  <p:stCondLst>
                                    <p:cond delay="0"/>
                                  </p:stCondLst>
                                  <p:childTnLst>
                                    <p:animMotion origin="layout" path="M -4.62339E-6 -4.34917E-6 L -0.23047 0.48705 " pathEditMode="relative" rAng="0" ptsTypes="AA">
                                      <p:cBhvr>
                                        <p:cTn id="77" dur="2000" fill="hold"/>
                                        <p:tgtEl>
                                          <p:spTgt spid="45"/>
                                        </p:tgtEl>
                                        <p:attrNameLst>
                                          <p:attrName>ppt_x</p:attrName>
                                          <p:attrName>ppt_y</p:attrName>
                                        </p:attrNameLst>
                                      </p:cBhvr>
                                      <p:rCtr x="-11524" y="24337"/>
                                    </p:animMotion>
                                  </p:childTnLst>
                                </p:cTn>
                              </p:par>
                            </p:childTnLst>
                          </p:cTn>
                        </p:par>
                        <p:par>
                          <p:cTn id="78" fill="hold">
                            <p:stCondLst>
                              <p:cond delay="4500"/>
                            </p:stCondLst>
                            <p:childTnLst>
                              <p:par>
                                <p:cTn id="79" presetID="16" presetClass="entr" presetSubtype="21"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barn(inVertical)">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emph" presetSubtype="0" repeatCount="3000" fill="hold" nodeType="clickEffect">
                                  <p:stCondLst>
                                    <p:cond delay="0"/>
                                  </p:stCondLst>
                                  <p:childTnLst>
                                    <p:animEffect transition="out" filter="fade">
                                      <p:cBhvr>
                                        <p:cTn id="85" dur="500" tmFilter="0, 0; .2, .5; .8, .5; 1, 0"/>
                                        <p:tgtEl>
                                          <p:spTgt spid="56"/>
                                        </p:tgtEl>
                                      </p:cBhvr>
                                    </p:animEffect>
                                    <p:animScale>
                                      <p:cBhvr>
                                        <p:cTn id="86" dur="250" autoRev="1" fill="hold"/>
                                        <p:tgtEl>
                                          <p:spTgt spid="56"/>
                                        </p:tgtEl>
                                      </p:cBhvr>
                                      <p:by x="105000" y="105000"/>
                                    </p:animScale>
                                  </p:childTnLst>
                                </p:cTn>
                              </p:par>
                              <p:par>
                                <p:cTn id="87" presetID="26" presetClass="emph" presetSubtype="0" repeatCount="3000" fill="hold" nodeType="withEffect">
                                  <p:stCondLst>
                                    <p:cond delay="0"/>
                                  </p:stCondLst>
                                  <p:childTnLst>
                                    <p:animEffect transition="out" filter="fade">
                                      <p:cBhvr>
                                        <p:cTn id="88" dur="500" tmFilter="0, 0; .2, .5; .8, .5; 1, 0"/>
                                        <p:tgtEl>
                                          <p:spTgt spid="58"/>
                                        </p:tgtEl>
                                      </p:cBhvr>
                                    </p:animEffect>
                                    <p:animScale>
                                      <p:cBhvr>
                                        <p:cTn id="89" dur="250" autoRev="1" fill="hold"/>
                                        <p:tgtEl>
                                          <p:spTgt spid="58"/>
                                        </p:tgtEl>
                                      </p:cBhvr>
                                      <p:by x="105000" y="105000"/>
                                    </p:animScale>
                                  </p:childTnLst>
                                </p:cTn>
                              </p:par>
                              <p:par>
                                <p:cTn id="90" presetID="26" presetClass="emph" presetSubtype="0" repeatCount="3000" fill="hold" nodeType="withEffect">
                                  <p:stCondLst>
                                    <p:cond delay="0"/>
                                  </p:stCondLst>
                                  <p:childTnLst>
                                    <p:animEffect transition="out" filter="fade">
                                      <p:cBhvr>
                                        <p:cTn id="91" dur="500" tmFilter="0, 0; .2, .5; .8, .5; 1, 0"/>
                                        <p:tgtEl>
                                          <p:spTgt spid="62"/>
                                        </p:tgtEl>
                                      </p:cBhvr>
                                    </p:animEffect>
                                    <p:animScale>
                                      <p:cBhvr>
                                        <p:cTn id="92" dur="250" autoRev="1" fill="hold"/>
                                        <p:tgtEl>
                                          <p:spTgt spid="62"/>
                                        </p:tgtEl>
                                      </p:cBhvr>
                                      <p:by x="105000" y="105000"/>
                                    </p:animScale>
                                  </p:childTnLst>
                                </p:cTn>
                              </p:par>
                            </p:childTnLst>
                          </p:cTn>
                        </p:par>
                        <p:par>
                          <p:cTn id="93" fill="hold">
                            <p:stCondLst>
                              <p:cond delay="1500"/>
                            </p:stCondLst>
                            <p:childTnLst>
                              <p:par>
                                <p:cTn id="94" presetID="22" presetClass="entr" presetSubtype="2" fill="hold"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89"/>
                                        </p:tgtEl>
                                        <p:attrNameLst>
                                          <p:attrName>style.visibility</p:attrName>
                                        </p:attrNameLst>
                                      </p:cBhvr>
                                      <p:to>
                                        <p:strVal val="visible"/>
                                      </p:to>
                                    </p:set>
                                    <p:animEffect transition="in" filter="wipe(left)">
                                      <p:cBhvr>
                                        <p:cTn id="10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9" grpId="0" animBg="1"/>
      <p:bldP spid="60" grpId="0" animBg="1"/>
      <p:bldP spid="61" grpId="0" animBg="1"/>
      <p:bldP spid="45" grpId="0"/>
      <p:bldP spid="4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147907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Multi-tenancy</a:t>
            </a:r>
          </a:p>
        </p:txBody>
      </p:sp>
    </p:spTree>
    <p:extLst>
      <p:ext uri="{BB962C8B-B14F-4D97-AF65-F5344CB8AC3E}">
        <p14:creationId xmlns:p14="http://schemas.microsoft.com/office/powerpoint/2010/main" val="42219395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Shape 1053"/>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14</a:t>
            </a:fld>
            <a:endParaRPr sz="800">
              <a:solidFill>
                <a:srgbClr val="808080"/>
              </a:solidFill>
              <a:uFill>
                <a:solidFill>
                  <a:srgbClr val="808080"/>
                </a:solidFill>
              </a:uFill>
            </a:endParaRPr>
          </a:p>
        </p:txBody>
      </p:sp>
      <p:pic>
        <p:nvPicPr>
          <p:cNvPr id="1054" name="pasted-image.png"/>
          <p:cNvPicPr/>
          <p:nvPr/>
        </p:nvPicPr>
        <p:blipFill>
          <a:blip r:embed="rId3">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Orgs, Spaces, Users and Quotas</a:t>
            </a:r>
          </a:p>
        </p:txBody>
      </p:sp>
      <p:graphicFrame>
        <p:nvGraphicFramePr>
          <p:cNvPr id="2" name="Diagram 1"/>
          <p:cNvGraphicFramePr/>
          <p:nvPr>
            <p:extLst>
              <p:ext uri="{D42A27DB-BD31-4B8C-83A1-F6EECF244321}">
                <p14:modId xmlns:p14="http://schemas.microsoft.com/office/powerpoint/2010/main" val="1996214137"/>
              </p:ext>
            </p:extLst>
          </p:nvPr>
        </p:nvGraphicFramePr>
        <p:xfrm>
          <a:off x="427197" y="782938"/>
          <a:ext cx="4063067" cy="38253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86058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Shape 105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15</a:t>
            </a:fld>
            <a:endParaRPr sz="800">
              <a:solidFill>
                <a:srgbClr val="808080"/>
              </a:solidFill>
              <a:uFill>
                <a:solidFill>
                  <a:srgbClr val="808080"/>
                </a:solidFill>
              </a:uFill>
            </a:endParaRPr>
          </a:p>
        </p:txBody>
      </p:sp>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Organizations</a:t>
            </a:r>
          </a:p>
        </p:txBody>
      </p:sp>
      <p:sp>
        <p:nvSpPr>
          <p:cNvPr id="1061" name="Shape 1061"/>
          <p:cNvSpPr/>
          <p:nvPr/>
        </p:nvSpPr>
        <p:spPr>
          <a:xfrm>
            <a:off x="515300" y="1319905"/>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division within a Pivotal CF install / Foundation.</a:t>
            </a:r>
          </a:p>
        </p:txBody>
      </p:sp>
      <p:sp>
        <p:nvSpPr>
          <p:cNvPr id="1062" name="Shape 1062"/>
          <p:cNvSpPr/>
          <p:nvPr/>
        </p:nvSpPr>
        <p:spPr>
          <a:xfrm>
            <a:off x="515300" y="2156517"/>
            <a:ext cx="3492648" cy="55399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Each organization has its own users and assigned quota</a:t>
            </a:r>
          </a:p>
        </p:txBody>
      </p:sp>
      <p:sp>
        <p:nvSpPr>
          <p:cNvPr id="1063" name="Shape 1063"/>
          <p:cNvSpPr/>
          <p:nvPr/>
        </p:nvSpPr>
        <p:spPr>
          <a:xfrm>
            <a:off x="515300" y="2993129"/>
            <a:ext cx="3492648" cy="8309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 permissions / roles are specified per space within an organization</a:t>
            </a:r>
          </a:p>
        </p:txBody>
      </p:sp>
      <p:sp>
        <p:nvSpPr>
          <p:cNvPr id="1064" name="Shape 1064"/>
          <p:cNvSpPr/>
          <p:nvPr/>
        </p:nvSpPr>
        <p:spPr>
          <a:xfrm>
            <a:off x="515300" y="4094765"/>
            <a:ext cx="3492648" cy="27699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Sub-divided into Spaces</a:t>
            </a:r>
          </a:p>
        </p:txBody>
      </p:sp>
      <p:graphicFrame>
        <p:nvGraphicFramePr>
          <p:cNvPr id="12" name="Diagram 11"/>
          <p:cNvGraphicFramePr/>
          <p:nvPr>
            <p:extLst>
              <p:ext uri="{D42A27DB-BD31-4B8C-83A1-F6EECF244321}">
                <p14:modId xmlns:p14="http://schemas.microsoft.com/office/powerpoint/2010/main" val="206376326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0818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Spaces</a:t>
            </a:r>
          </a:p>
        </p:txBody>
      </p:sp>
      <p:sp>
        <p:nvSpPr>
          <p:cNvPr id="1077" name="Shape 1077"/>
          <p:cNvSpPr/>
          <p:nvPr/>
        </p:nvSpPr>
        <p:spPr>
          <a:xfrm>
            <a:off x="515300" y="1122672"/>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Logical sub-division within an organization</a:t>
            </a:r>
          </a:p>
        </p:txBody>
      </p:sp>
      <p:sp>
        <p:nvSpPr>
          <p:cNvPr id="1078" name="Shape 1078"/>
          <p:cNvSpPr/>
          <p:nvPr/>
        </p:nvSpPr>
        <p:spPr>
          <a:xfrm>
            <a:off x="515300" y="2952683"/>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dirty="0">
                <a:solidFill>
                  <a:srgbClr val="FFFFFF"/>
                </a:solidFill>
                <a:uFill>
                  <a:solidFill>
                    <a:srgbClr val="4D4D4D"/>
                  </a:solidFill>
                </a:uFill>
              </a:rPr>
              <a:t>Services and Applications are created / specified per Space</a:t>
            </a:r>
          </a:p>
        </p:txBody>
      </p:sp>
      <p:sp>
        <p:nvSpPr>
          <p:cNvPr id="1079" name="Shape 1079"/>
          <p:cNvSpPr/>
          <p:nvPr/>
        </p:nvSpPr>
        <p:spPr>
          <a:xfrm>
            <a:off x="515300" y="1917945"/>
            <a:ext cx="3724336" cy="830997"/>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Users authorized at an organization level can have different roles per space</a:t>
            </a:r>
          </a:p>
        </p:txBody>
      </p:sp>
      <p:sp>
        <p:nvSpPr>
          <p:cNvPr id="1081" name="Shape 1081"/>
          <p:cNvSpPr/>
          <p:nvPr/>
        </p:nvSpPr>
        <p:spPr>
          <a:xfrm>
            <a:off x="515300" y="3750788"/>
            <a:ext cx="3724336" cy="553998"/>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marL="285750" lvl="0" indent="-285750">
              <a:buClr>
                <a:srgbClr val="2580D4"/>
              </a:buClr>
              <a:buFont typeface="Arial"/>
              <a:buChar char="•"/>
              <a:defRPr sz="1800">
                <a:solidFill>
                  <a:srgbClr val="000000"/>
                </a:solidFill>
                <a:uFillTx/>
              </a:defRPr>
            </a:pPr>
            <a:r>
              <a:rPr sz="1800">
                <a:solidFill>
                  <a:srgbClr val="FFFFFF"/>
                </a:solidFill>
                <a:uFill>
                  <a:solidFill>
                    <a:srgbClr val="4D4D4D"/>
                  </a:solidFill>
                </a:uFill>
              </a:rPr>
              <a:t>Same Service can have different meanings per space</a:t>
            </a:r>
          </a:p>
        </p:txBody>
      </p:sp>
      <p:graphicFrame>
        <p:nvGraphicFramePr>
          <p:cNvPr id="9" name="Diagram 8"/>
          <p:cNvGraphicFramePr/>
          <p:nvPr>
            <p:extLst>
              <p:ext uri="{D42A27DB-BD31-4B8C-83A1-F6EECF244321}">
                <p14:modId xmlns:p14="http://schemas.microsoft.com/office/powerpoint/2010/main" val="2133577104"/>
              </p:ext>
            </p:extLst>
          </p:nvPr>
        </p:nvGraphicFramePr>
        <p:xfrm>
          <a:off x="4326418" y="627595"/>
          <a:ext cx="4189007" cy="391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6776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P spid="1078" grpId="0" animBg="1" advAuto="0"/>
      <p:bldP spid="1079" grpId="0" animBg="1" advAuto="0"/>
      <p:bldP spid="108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7" name="Shape 106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uFillTx/>
                <a:latin typeface="Arial"/>
                <a:ea typeface="Arial"/>
                <a:cs typeface="Arial"/>
              </a:rPr>
              <a:t>Quotas and Plans</a:t>
            </a:r>
          </a:p>
        </p:txBody>
      </p:sp>
      <p:sp>
        <p:nvSpPr>
          <p:cNvPr id="1070" name="Shape 1070"/>
          <p:cNvSpPr/>
          <p:nvPr/>
        </p:nvSpPr>
        <p:spPr>
          <a:xfrm>
            <a:off x="506162" y="1378480"/>
            <a:ext cx="3898017"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defTabSz="457200">
              <a:buClr>
                <a:srgbClr val="2580D4"/>
              </a:buClr>
              <a:buFont typeface="Arial"/>
              <a:buChar char="•"/>
              <a:defRPr>
                <a:solidFill>
                  <a:srgbClr val="000000"/>
                </a:solidFill>
                <a:uFillTx/>
              </a:defRPr>
            </a:pPr>
            <a:r>
              <a:rPr sz="2000" dirty="0">
                <a:solidFill>
                  <a:srgbClr val="FFFFFF"/>
                </a:solidFill>
              </a:rPr>
              <a:t>Different quota limits (e.g. “small”, “enterprise”, “default”, “runaway”) can be assigned per Organization </a:t>
            </a:r>
          </a:p>
        </p:txBody>
      </p:sp>
      <p:sp>
        <p:nvSpPr>
          <p:cNvPr id="1071" name="Shape 1071"/>
          <p:cNvSpPr/>
          <p:nvPr/>
        </p:nvSpPr>
        <p:spPr>
          <a:xfrm>
            <a:off x="531563" y="2830869"/>
            <a:ext cx="3186141" cy="123110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342900" lvl="0" indent="-342900">
              <a:buClr>
                <a:srgbClr val="2580D4"/>
              </a:buClr>
              <a:buFont typeface="Arial"/>
              <a:buChar char="•"/>
              <a:defRPr>
                <a:solidFill>
                  <a:srgbClr val="000000"/>
                </a:solidFill>
                <a:uFillTx/>
              </a:defRPr>
            </a:pPr>
            <a:r>
              <a:rPr sz="2000" dirty="0">
                <a:solidFill>
                  <a:srgbClr val="FFFFFF"/>
                </a:solidFill>
                <a:uFill>
                  <a:solidFill>
                    <a:srgbClr val="4D4D4D"/>
                  </a:solidFill>
                </a:uFill>
              </a:rPr>
              <a:t>Quota </a:t>
            </a:r>
            <a:r>
              <a:rPr sz="2000" dirty="0" smtClean="0">
                <a:solidFill>
                  <a:srgbClr val="FFFFFF"/>
                </a:solidFill>
                <a:uFill>
                  <a:solidFill>
                    <a:srgbClr val="4D4D4D"/>
                  </a:solidFill>
                </a:uFill>
              </a:rPr>
              <a:t>defines</a:t>
            </a:r>
            <a:endParaRPr sz="2000" dirty="0">
              <a:solidFill>
                <a:srgbClr val="FFFFFF"/>
              </a:solidFill>
              <a:uFill>
                <a:solidFill>
                  <a:srgbClr val="4D4D4D"/>
                </a:solidFill>
              </a:uFill>
            </a:endParaRPr>
          </a:p>
          <a:p>
            <a:pPr marL="696913" lvl="2"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Memory</a:t>
            </a:r>
          </a:p>
          <a:p>
            <a:pPr marL="696913" lvl="0" indent="-342900">
              <a:buClr>
                <a:srgbClr val="2580D4"/>
              </a:buClr>
              <a:buSzPct val="100000"/>
              <a:buFont typeface="Lucida Grande"/>
              <a:buChar char="-"/>
              <a:defRPr>
                <a:solidFill>
                  <a:srgbClr val="000000"/>
                </a:solidFill>
                <a:uFillTx/>
              </a:defRPr>
            </a:pPr>
            <a:r>
              <a:rPr sz="2000" dirty="0" smtClean="0">
                <a:solidFill>
                  <a:srgbClr val="FFFFFF"/>
                </a:solidFill>
                <a:uFill>
                  <a:solidFill>
                    <a:srgbClr val="4D4D4D"/>
                  </a:solidFill>
                </a:uFill>
              </a:rPr>
              <a:t>Total </a:t>
            </a:r>
            <a:r>
              <a:rPr sz="2000" dirty="0">
                <a:solidFill>
                  <a:srgbClr val="FFFFFF"/>
                </a:solidFill>
                <a:uFill>
                  <a:solidFill>
                    <a:srgbClr val="4D4D4D"/>
                  </a:solidFill>
                </a:uFill>
              </a:rPr>
              <a:t># of Services</a:t>
            </a:r>
          </a:p>
          <a:p>
            <a:pPr marL="696913" lvl="0" indent="-342900">
              <a:buClr>
                <a:srgbClr val="2580D4"/>
              </a:buClr>
              <a:buSzPct val="100000"/>
              <a:buFont typeface="Lucida Grande"/>
              <a:buChar char="-"/>
              <a:defRPr>
                <a:solidFill>
                  <a:srgbClr val="000000"/>
                </a:solidFill>
                <a:uFillTx/>
              </a:defRPr>
            </a:pPr>
            <a:r>
              <a:rPr sz="2000" dirty="0">
                <a:solidFill>
                  <a:srgbClr val="FFFFFF"/>
                </a:solidFill>
                <a:uFill>
                  <a:solidFill>
                    <a:srgbClr val="4D4D4D"/>
                  </a:solidFill>
                </a:uFill>
              </a:rPr>
              <a:t>Total # of Routes</a:t>
            </a:r>
          </a:p>
        </p:txBody>
      </p:sp>
      <p:pic>
        <p:nvPicPr>
          <p:cNvPr id="1072" name="pasted-image.png"/>
          <p:cNvPicPr/>
          <p:nvPr/>
        </p:nvPicPr>
        <p:blipFill>
          <a:blip r:embed="rId3">
            <a:extLst/>
          </a:blip>
          <a:stretch>
            <a:fillRect/>
          </a:stretch>
        </p:blipFill>
        <p:spPr>
          <a:xfrm>
            <a:off x="4723980" y="1525545"/>
            <a:ext cx="3732287" cy="2799216"/>
          </a:xfrm>
          <a:prstGeom prst="rect">
            <a:avLst/>
          </a:prstGeom>
          <a:ln w="12700">
            <a:miter lim="400000"/>
          </a:ln>
        </p:spPr>
      </p:pic>
    </p:spTree>
    <p:extLst>
      <p:ext uri="{BB962C8B-B14F-4D97-AF65-F5344CB8AC3E}">
        <p14:creationId xmlns:p14="http://schemas.microsoft.com/office/powerpoint/2010/main" val="34753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09116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Services</a:t>
            </a:r>
          </a:p>
        </p:txBody>
      </p:sp>
    </p:spTree>
    <p:extLst>
      <p:ext uri="{BB962C8B-B14F-4D97-AF65-F5344CB8AC3E}">
        <p14:creationId xmlns:p14="http://schemas.microsoft.com/office/powerpoint/2010/main" val="10477057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145450" y="1521758"/>
            <a:ext cx="8239068"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sz="2800" dirty="0" smtClean="0">
                <a:solidFill>
                  <a:srgbClr val="2C95DD"/>
                </a:solidFill>
              </a:rPr>
              <a:t>Cloud Native Application Platforms</a:t>
            </a:r>
            <a:endParaRPr lang="en-US" sz="2800" dirty="0">
              <a:solidFill>
                <a:srgbClr val="F27C3A"/>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mj-lt"/>
                  <a:ea typeface="Calibri"/>
                  <a:cs typeface="Calibri"/>
                </a:rPr>
                <a:t>You Manage</a:t>
              </a:r>
              <a:endParaRPr kumimoji="0" lang="en-US" sz="1400" b="0" i="0" u="none" strike="noStrike" kern="1200" cap="none" spc="0" normalizeH="0" baseline="0" noProof="0" dirty="0">
                <a:ln>
                  <a:noFill/>
                </a:ln>
                <a:solidFill>
                  <a:schemeClr val="bg1"/>
                </a:solidFill>
                <a:effectLst/>
                <a:uLnTx/>
                <a:uFillTx/>
                <a:latin typeface="+mj-lt"/>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j-lt"/>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grpSp>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uLnTx/>
                <a:uFillTx/>
                <a:latin typeface="+mj-lt"/>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AFFAFA">
                      <a:lumMod val="10000"/>
                    </a:srgbClr>
                  </a:solidFill>
                  <a:effectLst/>
                  <a:uLnTx/>
                  <a:uFillTx/>
                  <a:ea typeface="Calibri"/>
                  <a:cs typeface="Calibri"/>
                </a:rPr>
                <a:t>   </a:t>
              </a:r>
              <a:r>
                <a:rPr kumimoji="0" lang="en-US" sz="1600" b="1" i="0" u="none" strike="noStrike" kern="1200" cap="none" spc="0" normalizeH="0" baseline="0" noProof="0" dirty="0" smtClean="0">
                  <a:ln>
                    <a:noFill/>
                  </a:ln>
                  <a:solidFill>
                    <a:srgbClr val="AFFAFA">
                      <a:lumMod val="10000"/>
                    </a:srgbClr>
                  </a:solidFill>
                  <a:effectLst/>
                  <a:uLnTx/>
                  <a:uFillTx/>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uLnTx/>
                    <a:uFillTx/>
                    <a:latin typeface="+mj-lt"/>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solidFill>
                    <a:uLnTx/>
                    <a:uFillTx/>
                    <a:latin typeface="+mj-lt"/>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uLnTx/>
                    <a:uFillTx/>
                    <a:latin typeface="+mj-lt"/>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Pivotal CF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FFFFFF"/>
                </a:solidFill>
                <a:uLnTx/>
                <a:uFillTx/>
                <a:latin typeface="+mj-lt"/>
                <a:ea typeface="Calibri"/>
                <a:cs typeface="Calibri"/>
              </a:rPr>
              <a: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solidFill>
                  <a:srgbClr val="FFFFFF"/>
                </a:solidFill>
                <a:latin typeface="+mj-lt"/>
                <a:ea typeface="Calibri"/>
                <a:cs typeface="Calibri"/>
              </a:rPr>
              <a:t>Choice of</a:t>
            </a:r>
            <a:r>
              <a:rPr lang="en-US" sz="1400" b="1" kern="0" noProof="0" dirty="0" smtClean="0">
                <a:solidFill>
                  <a:srgbClr val="FFFFFF"/>
                </a:solidFill>
                <a:latin typeface="+mj-lt"/>
                <a:ea typeface="Calibri"/>
                <a:cs typeface="Calibri"/>
              </a:rPr>
              <a:t> IaaS</a:t>
            </a:r>
            <a:endParaRPr kumimoji="0" lang="en-US" sz="1400" b="1" i="0" u="none" strike="noStrike" kern="0" cap="none" spc="0" normalizeH="0" baseline="0" noProof="0" dirty="0">
              <a:ln>
                <a:noFill/>
              </a:ln>
              <a:solidFill>
                <a:srgbClr val="FFFFFF"/>
              </a:solidFill>
              <a:uLnTx/>
              <a:uFillTx/>
              <a:latin typeface="+mj-lt"/>
              <a:ea typeface="Calibri"/>
              <a:cs typeface="Calibri"/>
            </a:endParaRPr>
          </a:p>
        </p:txBody>
      </p:sp>
      <p:cxnSp>
        <p:nvCxnSpPr>
          <p:cNvPr id="53" name="Straight Arrow Connector 52"/>
          <p:cNvCxnSpPr/>
          <p:nvPr/>
        </p:nvCxnSpPr>
        <p:spPr bwMode="gray">
          <a:xfrm flipV="1">
            <a:off x="7451694" y="1225168"/>
            <a:ext cx="1174344" cy="459335"/>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Calibri"/>
              <a:cs typeface="Calibri"/>
            </a:endParaRPr>
          </a:p>
        </p:txBody>
      </p: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mj-lt"/>
                <a:ea typeface="Calibri"/>
                <a:cs typeface="Calibri"/>
              </a:rPr>
              <a:t>You Manage</a:t>
            </a:r>
            <a:endParaRPr kumimoji="0" lang="en-US" sz="1400" b="0" i="0" u="none" strike="noStrike" kern="1200" cap="none" spc="0" normalizeH="0" baseline="0" noProof="0" dirty="0">
              <a:ln>
                <a:noFill/>
              </a:ln>
              <a:solidFill>
                <a:srgbClr val="FFFFFF"/>
              </a:solidFill>
              <a:effectLst/>
              <a:uLnTx/>
              <a:uFillTx/>
              <a:latin typeface="+mj-lt"/>
              <a:ea typeface="Calibri"/>
              <a:cs typeface="Calibri"/>
            </a:endParaRPr>
          </a:p>
        </p:txBody>
      </p:sp>
    </p:spTree>
    <p:extLst>
      <p:ext uri="{BB962C8B-B14F-4D97-AF65-F5344CB8AC3E}">
        <p14:creationId xmlns:p14="http://schemas.microsoft.com/office/powerpoint/2010/main" val="1737172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285166"/>
            <a:ext cx="4464592" cy="3172534"/>
          </a:xfrm>
          <a:prstGeom prst="rect">
            <a:avLst/>
          </a:prstGeom>
        </p:spPr>
        <p:txBody>
          <a:bodyPr/>
          <a:lstStyle/>
          <a:p>
            <a:pPr marL="342900" indent="-342900">
              <a:spcAft>
                <a:spcPts val="600"/>
              </a:spcAft>
              <a:buClr>
                <a:srgbClr val="2580D4"/>
              </a:buClr>
              <a:buFont typeface="Arial"/>
              <a:buChar char="•"/>
            </a:pPr>
            <a:r>
              <a:rPr lang="en-US" sz="2200" dirty="0">
                <a:solidFill>
                  <a:srgbClr val="FFFFFF"/>
                </a:solidFill>
              </a:rPr>
              <a:t>Allows resources to be easily provisioned on-demand</a:t>
            </a:r>
          </a:p>
          <a:p>
            <a:pPr marL="342900" indent="-342900">
              <a:spcAft>
                <a:spcPts val="600"/>
              </a:spcAft>
              <a:buClr>
                <a:srgbClr val="2580D4"/>
              </a:buClr>
              <a:buFont typeface="Arial"/>
              <a:buChar char="•"/>
            </a:pPr>
            <a:r>
              <a:rPr lang="en-US" sz="2200" dirty="0">
                <a:solidFill>
                  <a:srgbClr val="FFFFFF"/>
                </a:solidFill>
              </a:rPr>
              <a:t>Typically middleware, frameworks, and other “components” necessary for applications</a:t>
            </a:r>
          </a:p>
          <a:p>
            <a:pPr marL="342900" indent="-342900">
              <a:spcAft>
                <a:spcPts val="600"/>
              </a:spcAft>
              <a:buClr>
                <a:srgbClr val="2580D4"/>
              </a:buClr>
              <a:buFont typeface="Arial"/>
              <a:buChar char="•"/>
            </a:pPr>
            <a:r>
              <a:rPr lang="en-US" sz="2200" dirty="0">
                <a:solidFill>
                  <a:srgbClr val="FFFFFF"/>
                </a:solidFill>
              </a:rPr>
              <a:t>Can be a persistent, </a:t>
            </a:r>
            <a:r>
              <a:rPr lang="en-US" sz="2200" dirty="0" err="1">
                <a:solidFill>
                  <a:srgbClr val="FFFFFF"/>
                </a:solidFill>
              </a:rPr>
              <a:t>stateful</a:t>
            </a:r>
            <a:r>
              <a:rPr lang="en-US" sz="2200" dirty="0">
                <a:solidFill>
                  <a:srgbClr val="FFFFFF"/>
                </a:solidFill>
              </a:rPr>
              <a:t> layer</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1913394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333145"/>
            <a:ext cx="3551658" cy="2886113"/>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2580D4"/>
              </a:buClr>
              <a:buSzPct val="100000"/>
              <a:buFont typeface="Arial"/>
              <a:buChar char="•"/>
            </a:pPr>
            <a:r>
              <a:rPr lang="en-US" sz="2400" b="1" dirty="0" smtClean="0">
                <a:solidFill>
                  <a:srgbClr val="FFFFFF"/>
                </a:solidFill>
              </a:rPr>
              <a:t>Managed</a:t>
            </a:r>
            <a:r>
              <a:rPr lang="en-US" sz="2400" dirty="0">
                <a:solidFill>
                  <a:srgbClr val="FFFFFF"/>
                </a:solidFill>
              </a:rPr>
              <a:t/>
            </a:r>
            <a:br>
              <a:rPr lang="en-US" sz="2400" dirty="0">
                <a:solidFill>
                  <a:srgbClr val="FFFFFF"/>
                </a:solidFill>
              </a:rPr>
            </a:br>
            <a:r>
              <a:rPr lang="en-US" sz="2000" dirty="0" smtClean="0">
                <a:solidFill>
                  <a:srgbClr val="FFFFFF"/>
                </a:solidFill>
              </a:rPr>
              <a:t>Fully integrated, with full lifecycle management</a:t>
            </a:r>
          </a:p>
          <a:p>
            <a:pPr marL="342900" indent="-342900">
              <a:buClr>
                <a:srgbClr val="2580D4"/>
              </a:buClr>
              <a:buSzPct val="100000"/>
              <a:buFont typeface="Arial"/>
              <a:buChar char="•"/>
            </a:pPr>
            <a:endParaRPr lang="en-US" sz="2400" dirty="0">
              <a:solidFill>
                <a:srgbClr val="FFFFFF"/>
              </a:solidFill>
            </a:endParaRPr>
          </a:p>
          <a:p>
            <a:pPr marL="342900" indent="-342900">
              <a:buClr>
                <a:srgbClr val="2580D4"/>
              </a:buClr>
              <a:buSzPct val="100000"/>
              <a:buFont typeface="Arial"/>
              <a:buChar char="•"/>
            </a:pPr>
            <a:r>
              <a:rPr lang="en-US" sz="2400" b="1" dirty="0" smtClean="0">
                <a:solidFill>
                  <a:srgbClr val="FFFFFF"/>
                </a:solidFill>
              </a:rPr>
              <a:t>User-Provided</a:t>
            </a:r>
            <a:br>
              <a:rPr lang="en-US" sz="2400" b="1" dirty="0" smtClean="0">
                <a:solidFill>
                  <a:srgbClr val="FFFFFF"/>
                </a:solidFill>
              </a:rPr>
            </a:br>
            <a:r>
              <a:rPr lang="en-US" sz="2000" dirty="0" smtClean="0">
                <a:solidFill>
                  <a:srgbClr val="FFFFFF"/>
                </a:solidFill>
              </a:rPr>
              <a:t>Created and managed external to the platform</a:t>
            </a:r>
            <a:endParaRPr lang="en-US" sz="2000" dirty="0">
              <a:solidFill>
                <a:srgbClr val="FFFFFF"/>
              </a:solidFill>
            </a:endParaRPr>
          </a:p>
        </p:txBody>
      </p:sp>
    </p:spTree>
    <p:extLst>
      <p:ext uri="{BB962C8B-B14F-4D97-AF65-F5344CB8AC3E}">
        <p14:creationId xmlns:p14="http://schemas.microsoft.com/office/powerpoint/2010/main" val="185355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17" name="Rounded Rectangle 16"/>
          <p:cNvSpPr/>
          <p:nvPr/>
        </p:nvSpPr>
        <p:spPr>
          <a:xfrm>
            <a:off x="3201622" y="1553481"/>
            <a:ext cx="5721474" cy="2801451"/>
          </a:xfrm>
          <a:prstGeom prst="roundRect">
            <a:avLst>
              <a:gd name="adj" fmla="val 8951"/>
            </a:avLst>
          </a:prstGeom>
          <a:gradFill flip="none" rotWithShape="1">
            <a:gsLst>
              <a:gs pos="0">
                <a:schemeClr val="dk1">
                  <a:tint val="100000"/>
                  <a:shade val="100000"/>
                  <a:satMod val="130000"/>
                  <a:alpha val="47000"/>
                </a:schemeClr>
              </a:gs>
              <a:gs pos="100000">
                <a:schemeClr val="dk1">
                  <a:tint val="50000"/>
                  <a:shade val="100000"/>
                  <a:satMod val="350000"/>
                  <a:alpha val="47000"/>
                </a:schemeClr>
              </a:gs>
            </a:gsLst>
            <a:lin ang="16200000" scaled="0"/>
            <a:tileRect/>
          </a:gra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bg1">
                  <a:lumMod val="75000"/>
                </a:schemeClr>
              </a:solidFill>
            </a:endParaRPr>
          </a:p>
        </p:txBody>
      </p:sp>
      <p:sp>
        <p:nvSpPr>
          <p:cNvPr id="4" name="Text Placeholder 3"/>
          <p:cNvSpPr>
            <a:spLocks noGrp="1"/>
          </p:cNvSpPr>
          <p:nvPr>
            <p:ph type="body" idx="1"/>
          </p:nvPr>
        </p:nvSpPr>
        <p:spPr>
          <a:xfrm>
            <a:off x="307640" y="719365"/>
            <a:ext cx="8410574" cy="346219"/>
          </a:xfrm>
        </p:spPr>
        <p:txBody>
          <a:bodyPr/>
          <a:lstStyle/>
          <a:p>
            <a:pPr>
              <a:lnSpc>
                <a:spcPct val="90000"/>
              </a:lnSpc>
              <a:buClr>
                <a:schemeClr val="dk2"/>
              </a:buClr>
              <a:buSzPct val="25000"/>
            </a:pPr>
            <a:r>
              <a:rPr lang="en-US" sz="1800" i="1" dirty="0">
                <a:solidFill>
                  <a:srgbClr val="2C95DD"/>
                </a:solidFill>
              </a:rPr>
              <a:t>Push button deployed service instance</a:t>
            </a:r>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2C95DD"/>
                </a:solidFill>
              </a:rPr>
              <a:t>Rapid self-service provisioning</a:t>
            </a:r>
          </a:p>
        </p:txBody>
      </p:sp>
      <p:sp>
        <p:nvSpPr>
          <p:cNvPr id="44" name="Text Placeholder 2"/>
          <p:cNvSpPr txBox="1">
            <a:spLocks/>
          </p:cNvSpPr>
          <p:nvPr/>
        </p:nvSpPr>
        <p:spPr>
          <a:xfrm>
            <a:off x="342976" y="1549205"/>
            <a:ext cx="2688573" cy="288237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169863" lvl="1" indent="-169863">
              <a:spcBef>
                <a:spcPts val="600"/>
              </a:spcBef>
              <a:buClr>
                <a:srgbClr val="2580D4"/>
              </a:buClr>
              <a:buSzPct val="100000"/>
              <a:buFont typeface="Arial"/>
              <a:buChar char="•"/>
            </a:pPr>
            <a:r>
              <a:rPr lang="en-US" sz="1800" dirty="0" smtClean="0">
                <a:solidFill>
                  <a:srgbClr val="FFFFFF"/>
                </a:solidFill>
              </a:rPr>
              <a:t>Bind to apps through easy to use interface</a:t>
            </a:r>
          </a:p>
          <a:p>
            <a:pPr marL="169863" lvl="1" indent="-169863">
              <a:spcBef>
                <a:spcPts val="600"/>
              </a:spcBef>
              <a:buClr>
                <a:srgbClr val="2580D4"/>
              </a:buClr>
              <a:buSzPct val="100000"/>
              <a:buFont typeface="Arial"/>
              <a:buChar char="•"/>
            </a:pPr>
            <a:r>
              <a:rPr lang="en-US" sz="1800" dirty="0" smtClean="0">
                <a:solidFill>
                  <a:srgbClr val="FFFFFF"/>
                </a:solidFill>
              </a:rPr>
              <a:t>Easy accessibility through Marketplace</a:t>
            </a:r>
          </a:p>
          <a:p>
            <a:pPr marL="169863" lvl="1" indent="-169863">
              <a:spcBef>
                <a:spcPts val="600"/>
              </a:spcBef>
              <a:buClr>
                <a:srgbClr val="2580D4"/>
              </a:buClr>
              <a:buSzPct val="100000"/>
              <a:buFont typeface="Arial"/>
              <a:buChar char="•"/>
            </a:pPr>
            <a:r>
              <a:rPr lang="en-US" sz="1800" dirty="0" smtClean="0">
                <a:solidFill>
                  <a:srgbClr val="FFFFFF"/>
                </a:solidFill>
              </a:rPr>
              <a:t>Common access control and audit trails across the breadth of services</a:t>
            </a:r>
          </a:p>
        </p:txBody>
      </p:sp>
      <p:sp>
        <p:nvSpPr>
          <p:cNvPr id="3" name="Rounded Rectangle 2"/>
          <p:cNvSpPr/>
          <p:nvPr/>
        </p:nvSpPr>
        <p:spPr>
          <a:xfrm>
            <a:off x="3353659" y="1964843"/>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53659" y="2539562"/>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3353659" y="3123551"/>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353659" y="3707540"/>
            <a:ext cx="2392132"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icon_mysql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62" y="2011162"/>
            <a:ext cx="367714" cy="380083"/>
          </a:xfrm>
          <a:prstGeom prst="rect">
            <a:avLst/>
          </a:prstGeom>
        </p:spPr>
      </p:pic>
      <p:sp>
        <p:nvSpPr>
          <p:cNvPr id="16" name="TextBox 15"/>
          <p:cNvSpPr txBox="1"/>
          <p:nvPr/>
        </p:nvSpPr>
        <p:spPr>
          <a:xfrm>
            <a:off x="3818755" y="2076079"/>
            <a:ext cx="1045910" cy="261610"/>
          </a:xfrm>
          <a:prstGeom prst="rect">
            <a:avLst/>
          </a:prstGeom>
          <a:noFill/>
        </p:spPr>
        <p:txBody>
          <a:bodyPr wrap="square" rtlCol="0">
            <a:spAutoFit/>
          </a:bodyPr>
          <a:lstStyle/>
          <a:p>
            <a:r>
              <a:rPr lang="en-US" sz="1100" b="1" dirty="0" smtClean="0"/>
              <a:t>MySQL</a:t>
            </a:r>
            <a:endParaRPr lang="en-US" sz="1100" b="1" dirty="0"/>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362" y="2576611"/>
            <a:ext cx="367714" cy="380083"/>
          </a:xfrm>
          <a:prstGeom prst="rect">
            <a:avLst/>
          </a:prstGeom>
        </p:spPr>
      </p:pic>
      <p:sp>
        <p:nvSpPr>
          <p:cNvPr id="28" name="TextBox 27"/>
          <p:cNvSpPr txBox="1"/>
          <p:nvPr/>
        </p:nvSpPr>
        <p:spPr>
          <a:xfrm>
            <a:off x="3818755" y="2641528"/>
            <a:ext cx="1045910" cy="261610"/>
          </a:xfrm>
          <a:prstGeom prst="rect">
            <a:avLst/>
          </a:prstGeom>
          <a:noFill/>
        </p:spPr>
        <p:txBody>
          <a:bodyPr wrap="square" rtlCol="0">
            <a:spAutoFit/>
          </a:bodyPr>
          <a:lstStyle/>
          <a:p>
            <a:r>
              <a:rPr lang="en-US" sz="1100" b="1" dirty="0" smtClean="0"/>
              <a:t>RabbitMQ</a:t>
            </a:r>
            <a:endParaRPr lang="en-US" sz="1100" b="1" dirty="0"/>
          </a:p>
        </p:txBody>
      </p:sp>
      <p:sp>
        <p:nvSpPr>
          <p:cNvPr id="30" name="TextBox 29"/>
          <p:cNvSpPr txBox="1"/>
          <p:nvPr/>
        </p:nvSpPr>
        <p:spPr>
          <a:xfrm>
            <a:off x="3818755" y="3216246"/>
            <a:ext cx="1045910" cy="261610"/>
          </a:xfrm>
          <a:prstGeom prst="rect">
            <a:avLst/>
          </a:prstGeom>
          <a:noFill/>
        </p:spPr>
        <p:txBody>
          <a:bodyPr wrap="square" rtlCol="0">
            <a:spAutoFit/>
          </a:bodyPr>
          <a:lstStyle/>
          <a:p>
            <a:r>
              <a:rPr lang="en-US" sz="1100" b="1" dirty="0" smtClean="0"/>
              <a:t>Redis</a:t>
            </a:r>
            <a:endParaRPr lang="en-US" sz="1100" b="1" dirty="0"/>
          </a:p>
        </p:txBody>
      </p:sp>
      <p:sp>
        <p:nvSpPr>
          <p:cNvPr id="33" name="Rounded Rectangle 32"/>
          <p:cNvSpPr/>
          <p:nvPr/>
        </p:nvSpPr>
        <p:spPr>
          <a:xfrm>
            <a:off x="5970301" y="1964843"/>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5970301" y="2539562"/>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5970301" y="3123551"/>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35396" y="2076079"/>
            <a:ext cx="1863989" cy="261610"/>
          </a:xfrm>
          <a:prstGeom prst="rect">
            <a:avLst/>
          </a:prstGeom>
          <a:noFill/>
        </p:spPr>
        <p:txBody>
          <a:bodyPr wrap="square" rtlCol="0">
            <a:spAutoFit/>
          </a:bodyPr>
          <a:lstStyle/>
          <a:p>
            <a:r>
              <a:rPr lang="en-US" sz="1100" b="1" dirty="0" smtClean="0"/>
              <a:t>Pivotal GemFire for PCF</a:t>
            </a:r>
            <a:endParaRPr lang="en-US" sz="1100" b="1" dirty="0"/>
          </a:p>
        </p:txBody>
      </p:sp>
      <p:sp>
        <p:nvSpPr>
          <p:cNvPr id="39" name="TextBox 38"/>
          <p:cNvSpPr txBox="1"/>
          <p:nvPr/>
        </p:nvSpPr>
        <p:spPr>
          <a:xfrm>
            <a:off x="6435396" y="2557877"/>
            <a:ext cx="2314321" cy="430887"/>
          </a:xfrm>
          <a:prstGeom prst="rect">
            <a:avLst/>
          </a:prstGeom>
          <a:noFill/>
        </p:spPr>
        <p:txBody>
          <a:bodyPr wrap="square" rtlCol="0">
            <a:spAutoFit/>
          </a:bodyPr>
          <a:lstStyle/>
          <a:p>
            <a:r>
              <a:rPr lang="en-US" sz="1100" b="1" dirty="0" smtClean="0"/>
              <a:t>Session state caching powered by Pivotal GemFire</a:t>
            </a:r>
            <a:endParaRPr lang="en-US" sz="1100" b="1" dirty="0"/>
          </a:p>
        </p:txBody>
      </p:sp>
      <p:sp>
        <p:nvSpPr>
          <p:cNvPr id="41" name="TextBox 40"/>
          <p:cNvSpPr txBox="1"/>
          <p:nvPr/>
        </p:nvSpPr>
        <p:spPr>
          <a:xfrm>
            <a:off x="6435396" y="3216246"/>
            <a:ext cx="2368362" cy="261610"/>
          </a:xfrm>
          <a:prstGeom prst="rect">
            <a:avLst/>
          </a:prstGeom>
          <a:noFill/>
        </p:spPr>
        <p:txBody>
          <a:bodyPr wrap="square" rtlCol="0">
            <a:spAutoFit/>
          </a:bodyPr>
          <a:lstStyle/>
          <a:p>
            <a:r>
              <a:rPr lang="en-US" sz="1100" b="1" dirty="0" smtClean="0"/>
              <a:t>Cloudbees Jenkins Enterprise</a:t>
            </a:r>
            <a:endParaRPr lang="en-US" sz="1100" b="1" dirty="0"/>
          </a:p>
        </p:txBody>
      </p:sp>
      <p:sp>
        <p:nvSpPr>
          <p:cNvPr id="43" name="TextBox 42"/>
          <p:cNvSpPr txBox="1"/>
          <p:nvPr/>
        </p:nvSpPr>
        <p:spPr>
          <a:xfrm>
            <a:off x="3818755" y="3800235"/>
            <a:ext cx="1966730" cy="261610"/>
          </a:xfrm>
          <a:prstGeom prst="rect">
            <a:avLst/>
          </a:prstGeom>
          <a:noFill/>
        </p:spPr>
        <p:txBody>
          <a:bodyPr wrap="square" rtlCol="0">
            <a:spAutoFit/>
          </a:bodyPr>
          <a:lstStyle/>
          <a:p>
            <a:r>
              <a:rPr lang="en-US" sz="1100" b="1" dirty="0" smtClean="0"/>
              <a:t>Spring Cloud Services</a:t>
            </a:r>
            <a:endParaRPr lang="en-US" sz="1100" b="1" dirty="0"/>
          </a:p>
        </p:txBody>
      </p:sp>
      <p:sp>
        <p:nvSpPr>
          <p:cNvPr id="2" name="Round Same Side Corner Rectangle 1"/>
          <p:cNvSpPr/>
          <p:nvPr/>
        </p:nvSpPr>
        <p:spPr>
          <a:xfrm>
            <a:off x="3199067" y="1551291"/>
            <a:ext cx="5729237" cy="339345"/>
          </a:xfrm>
          <a:prstGeom prst="round2SameRect">
            <a:avLst>
              <a:gd name="adj1" fmla="val 50000"/>
              <a:gd name="adj2" fmla="val 0"/>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344480" y="1542795"/>
            <a:ext cx="2869467" cy="338554"/>
          </a:xfrm>
          <a:prstGeom prst="rect">
            <a:avLst/>
          </a:prstGeom>
          <a:noFill/>
        </p:spPr>
        <p:txBody>
          <a:bodyPr wrap="square" rtlCol="0">
            <a:spAutoFit/>
          </a:bodyPr>
          <a:lstStyle/>
          <a:p>
            <a:r>
              <a:rPr lang="en-US" sz="1600" b="1" dirty="0" smtClean="0">
                <a:solidFill>
                  <a:schemeClr val="bg1">
                    <a:lumMod val="85000"/>
                  </a:schemeClr>
                </a:solidFill>
                <a:latin typeface="Courier"/>
                <a:cs typeface="Courier"/>
              </a:rPr>
              <a:t>Marketplace</a:t>
            </a:r>
            <a:endParaRPr lang="en-US" sz="1600" b="1" dirty="0">
              <a:solidFill>
                <a:schemeClr val="bg1">
                  <a:lumMod val="85000"/>
                </a:schemeClr>
              </a:solidFill>
              <a:latin typeface="Courier"/>
              <a:cs typeface="Courier"/>
            </a:endParaRPr>
          </a:p>
        </p:txBody>
      </p:sp>
      <p:sp>
        <p:nvSpPr>
          <p:cNvPr id="6" name="TextBox 5"/>
          <p:cNvSpPr txBox="1"/>
          <p:nvPr/>
        </p:nvSpPr>
        <p:spPr>
          <a:xfrm>
            <a:off x="7081709" y="4604779"/>
            <a:ext cx="184666" cy="307777"/>
          </a:xfrm>
          <a:prstGeom prst="rect">
            <a:avLst/>
          </a:prstGeom>
          <a:noFill/>
        </p:spPr>
        <p:txBody>
          <a:bodyPr wrap="none" rtlCol="0">
            <a:spAutoFit/>
          </a:bodyPr>
          <a:lstStyle/>
          <a:p>
            <a:endParaRPr lang="en-US" dirty="0"/>
          </a:p>
        </p:txBody>
      </p:sp>
      <p:sp>
        <p:nvSpPr>
          <p:cNvPr id="31"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22</a:t>
            </a:fld>
            <a:endParaRPr lang="en-US" dirty="0"/>
          </a:p>
        </p:txBody>
      </p:sp>
      <p:sp>
        <p:nvSpPr>
          <p:cNvPr id="45" name="Rounded Rectangle 44"/>
          <p:cNvSpPr/>
          <p:nvPr/>
        </p:nvSpPr>
        <p:spPr>
          <a:xfrm>
            <a:off x="5972189" y="3718080"/>
            <a:ext cx="2779418" cy="463483"/>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6435396" y="3810775"/>
            <a:ext cx="1862101" cy="261610"/>
          </a:xfrm>
          <a:prstGeom prst="rect">
            <a:avLst/>
          </a:prstGeom>
          <a:noFill/>
        </p:spPr>
        <p:txBody>
          <a:bodyPr wrap="square" rtlCol="0">
            <a:spAutoFit/>
          </a:bodyPr>
          <a:lstStyle/>
          <a:p>
            <a:r>
              <a:rPr lang="en-US" sz="1100" b="1" dirty="0" err="1" smtClean="0"/>
              <a:t>GitLab</a:t>
            </a:r>
            <a:r>
              <a:rPr lang="en-US" sz="1100" b="1" dirty="0" smtClean="0"/>
              <a:t> Enterprise</a:t>
            </a:r>
            <a:endParaRPr lang="en-US" sz="1100" b="1" dirty="0"/>
          </a:p>
        </p:txBody>
      </p:sp>
      <p:pic>
        <p:nvPicPr>
          <p:cNvPr id="7" name="Picture 6"/>
          <p:cNvPicPr>
            <a:picLocks noChangeAspect="1"/>
          </p:cNvPicPr>
          <p:nvPr/>
        </p:nvPicPr>
        <p:blipFill>
          <a:blip r:embed="rId5"/>
          <a:stretch>
            <a:fillRect/>
          </a:stretch>
        </p:blipFill>
        <p:spPr>
          <a:xfrm>
            <a:off x="6067994" y="3766973"/>
            <a:ext cx="379096" cy="379096"/>
          </a:xfrm>
          <a:prstGeom prst="rect">
            <a:avLst/>
          </a:prstGeom>
        </p:spPr>
      </p:pic>
      <p:pic>
        <p:nvPicPr>
          <p:cNvPr id="8" name="Picture 7"/>
          <p:cNvPicPr>
            <a:picLocks noChangeAspect="1"/>
          </p:cNvPicPr>
          <p:nvPr/>
        </p:nvPicPr>
        <p:blipFill>
          <a:blip r:embed="rId6"/>
          <a:stretch>
            <a:fillRect/>
          </a:stretch>
        </p:blipFill>
        <p:spPr>
          <a:xfrm>
            <a:off x="6067122" y="3171114"/>
            <a:ext cx="380841" cy="380841"/>
          </a:xfrm>
          <a:prstGeom prst="rect">
            <a:avLst/>
          </a:prstGeom>
        </p:spPr>
      </p:pic>
      <p:pic>
        <p:nvPicPr>
          <p:cNvPr id="9" name="Picture 8"/>
          <p:cNvPicPr>
            <a:picLocks noChangeAspect="1"/>
          </p:cNvPicPr>
          <p:nvPr/>
        </p:nvPicPr>
        <p:blipFill>
          <a:blip r:embed="rId7"/>
          <a:stretch>
            <a:fillRect/>
          </a:stretch>
        </p:blipFill>
        <p:spPr>
          <a:xfrm>
            <a:off x="6069388" y="2591003"/>
            <a:ext cx="376308" cy="376308"/>
          </a:xfrm>
          <a:prstGeom prst="rect">
            <a:avLst/>
          </a:prstGeom>
        </p:spPr>
      </p:pic>
      <p:pic>
        <p:nvPicPr>
          <p:cNvPr id="10" name="Picture 9"/>
          <p:cNvPicPr>
            <a:picLocks noChangeAspect="1"/>
          </p:cNvPicPr>
          <p:nvPr/>
        </p:nvPicPr>
        <p:blipFill>
          <a:blip r:embed="rId8"/>
          <a:stretch>
            <a:fillRect/>
          </a:stretch>
        </p:blipFill>
        <p:spPr>
          <a:xfrm>
            <a:off x="6065518" y="2007197"/>
            <a:ext cx="384048" cy="384048"/>
          </a:xfrm>
          <a:prstGeom prst="rect">
            <a:avLst/>
          </a:prstGeom>
        </p:spPr>
      </p:pic>
      <p:pic>
        <p:nvPicPr>
          <p:cNvPr id="12" name="Picture 11"/>
          <p:cNvPicPr>
            <a:picLocks noChangeAspect="1"/>
          </p:cNvPicPr>
          <p:nvPr/>
        </p:nvPicPr>
        <p:blipFill>
          <a:blip r:embed="rId9"/>
          <a:stretch>
            <a:fillRect/>
          </a:stretch>
        </p:blipFill>
        <p:spPr>
          <a:xfrm>
            <a:off x="3446362" y="3167157"/>
            <a:ext cx="384048" cy="384048"/>
          </a:xfrm>
          <a:prstGeom prst="rect">
            <a:avLst/>
          </a:prstGeom>
        </p:spPr>
      </p:pic>
      <p:pic>
        <p:nvPicPr>
          <p:cNvPr id="13" name="Picture 12"/>
          <p:cNvPicPr>
            <a:picLocks noChangeAspect="1"/>
          </p:cNvPicPr>
          <p:nvPr/>
        </p:nvPicPr>
        <p:blipFill>
          <a:blip r:embed="rId10"/>
          <a:stretch>
            <a:fillRect/>
          </a:stretch>
        </p:blipFill>
        <p:spPr>
          <a:xfrm>
            <a:off x="3446362" y="3751146"/>
            <a:ext cx="384048" cy="384048"/>
          </a:xfrm>
          <a:prstGeom prst="rect">
            <a:avLst/>
          </a:prstGeom>
        </p:spPr>
      </p:pic>
    </p:spTree>
    <p:extLst>
      <p:ext uri="{BB962C8B-B14F-4D97-AF65-F5344CB8AC3E}">
        <p14:creationId xmlns:p14="http://schemas.microsoft.com/office/powerpoint/2010/main" val="178980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 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3808679" y="3836887"/>
            <a:ext cx="1378759" cy="493031"/>
            <a:chOff x="7124027" y="3722506"/>
            <a:chExt cx="1378759" cy="493031"/>
          </a:xfrm>
        </p:grpSpPr>
        <p:sp>
          <p:nvSpPr>
            <p:cNvPr id="38" name="Rectangle 37"/>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9" name="Picture 38"/>
            <p:cNvPicPr>
              <a:picLocks noChangeAspect="1"/>
            </p:cNvPicPr>
            <p:nvPr/>
          </p:nvPicPr>
          <p:blipFill>
            <a:blip r:embed="rId3"/>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29303068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1"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wipe(right)">
                                      <p:cBhvr>
                                        <p:cTn id="38" dur="500"/>
                                        <p:tgtEl>
                                          <p:spTgt spid="4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wipe(left)">
                                      <p:cBhvr>
                                        <p:cTn id="43" dur="500"/>
                                        <p:tgtEl>
                                          <p:spTgt spid="66"/>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500"/>
                                        <p:tgtEl>
                                          <p:spTgt spid="67"/>
                                        </p:tgtEl>
                                      </p:cBhvr>
                                    </p:animEffect>
                                  </p:childTnLst>
                                </p:cTn>
                              </p:par>
                            </p:childTnLst>
                          </p:cTn>
                        </p:par>
                        <p:par>
                          <p:cTn id="53" fill="hold">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wipe(right)">
                                      <p:cBhvr>
                                        <p:cTn id="56" dur="500"/>
                                        <p:tgtEl>
                                          <p:spTgt spid="57"/>
                                        </p:tgtEl>
                                      </p:cBhvr>
                                    </p:animEffect>
                                  </p:childTnLst>
                                </p:cTn>
                              </p:par>
                            </p:childTnLst>
                          </p:cTn>
                        </p:par>
                        <p:par>
                          <p:cTn id="57" fill="hold">
                            <p:stCondLst>
                              <p:cond delay="1000"/>
                            </p:stCondLst>
                            <p:childTnLst>
                              <p:par>
                                <p:cTn id="58" presetID="22" presetClass="entr" presetSubtype="2"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righ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par>
                          <p:cTn id="66" fill="hold">
                            <p:stCondLst>
                              <p:cond delay="500"/>
                            </p:stCondLst>
                            <p:childTnLst>
                              <p:par>
                                <p:cTn id="67" presetID="35" presetClass="emph" presetSubtype="0" repeatCount="5000" fill="hold" grpId="1" nodeType="afterEffect">
                                  <p:stCondLst>
                                    <p:cond delay="0"/>
                                  </p:stCondLst>
                                  <p:childTnLst>
                                    <p:anim calcmode="discrete" valueType="str">
                                      <p:cBhvr>
                                        <p:cTn id="68" dur="5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right)">
                                      <p:cBhvr>
                                        <p:cTn id="7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P spid="6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2530589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Architecture &amp;</a:t>
            </a:r>
            <a:br>
              <a:rPr lang="en-US" sz="2800" dirty="0" smtClean="0"/>
            </a:br>
            <a:r>
              <a:rPr lang="en-US" sz="2800" dirty="0" smtClean="0"/>
              <a:t>4 Layers of High Availability </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8" name="Shape 498"/>
          <p:cNvSpPr txBox="1">
            <a:spLocks noGrp="1"/>
          </p:cNvSpPr>
          <p:nvPr>
            <p:ph type="title"/>
          </p:nvPr>
        </p:nvSpPr>
        <p:spPr>
          <a:xfrm>
            <a:off x="366712" y="277382"/>
            <a:ext cx="8410574"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800" b="0" dirty="0">
                <a:solidFill>
                  <a:srgbClr val="2C95DD"/>
                </a:solidFill>
              </a:rPr>
              <a:t>Elastic Runtime </a:t>
            </a:r>
            <a:r>
              <a:rPr lang="mr-IN" sz="2800" b="0" dirty="0" smtClean="0">
                <a:solidFill>
                  <a:srgbClr val="2C95DD"/>
                </a:solidFill>
              </a:rPr>
              <a:t>–</a:t>
            </a:r>
            <a:r>
              <a:rPr lang="en-US" sz="2800" b="0" dirty="0" smtClean="0">
                <a:solidFill>
                  <a:srgbClr val="2C95DD"/>
                </a:solidFill>
              </a:rPr>
              <a:t> High </a:t>
            </a:r>
            <a:r>
              <a:rPr lang="en-US" sz="2800" b="0" dirty="0">
                <a:solidFill>
                  <a:srgbClr val="2C95DD"/>
                </a:solidFill>
              </a:rPr>
              <a:t>Level Architecture</a:t>
            </a:r>
          </a:p>
        </p:txBody>
      </p:sp>
      <p:sp>
        <p:nvSpPr>
          <p:cNvPr id="2" name="Text Placeholder 1"/>
          <p:cNvSpPr>
            <a:spLocks noGrp="1"/>
          </p:cNvSpPr>
          <p:nvPr>
            <p:ph type="body" idx="1"/>
          </p:nvPr>
        </p:nvSpPr>
        <p:spPr>
          <a:xfrm>
            <a:off x="4791676" y="1063883"/>
            <a:ext cx="4121933" cy="3382961"/>
          </a:xfrm>
        </p:spPr>
        <p:txBody>
          <a:bodyPr/>
          <a:lstStyle/>
          <a:p>
            <a:pPr marL="228600" indent="-228600"/>
            <a:r>
              <a:rPr lang="en-US" sz="1800" dirty="0">
                <a:solidFill>
                  <a:schemeClr val="bg1"/>
                </a:solidFill>
              </a:rPr>
              <a:t>A</a:t>
            </a:r>
            <a:r>
              <a:rPr lang="en-US" sz="1800" dirty="0" smtClean="0">
                <a:solidFill>
                  <a:schemeClr val="bg1"/>
                </a:solidFill>
              </a:rPr>
              <a:t>utomated </a:t>
            </a:r>
            <a:r>
              <a:rPr lang="en-US" sz="1800" dirty="0">
                <a:solidFill>
                  <a:schemeClr val="bg1"/>
                </a:solidFill>
              </a:rPr>
              <a:t>Platform-as-a-Service </a:t>
            </a:r>
          </a:p>
          <a:p>
            <a:pPr marL="228600" indent="-228600"/>
            <a:r>
              <a:rPr lang="en-US" sz="1800" dirty="0">
                <a:solidFill>
                  <a:schemeClr val="bg1"/>
                </a:solidFill>
              </a:rPr>
              <a:t>Scalable runtime environment, extensible to most modern frameworks and languages running on Linux</a:t>
            </a:r>
          </a:p>
          <a:p>
            <a:pPr marL="228600" indent="-228600"/>
            <a:r>
              <a:rPr lang="en-US" sz="1800" dirty="0">
                <a:solidFill>
                  <a:schemeClr val="bg1"/>
                </a:solidFill>
              </a:rPr>
              <a:t>Instant expansion or upgrade with no downtime</a:t>
            </a:r>
          </a:p>
          <a:p>
            <a:pPr marL="228600" indent="-228600"/>
            <a:r>
              <a:rPr lang="en-US" sz="1800" dirty="0">
                <a:solidFill>
                  <a:schemeClr val="bg1"/>
                </a:solidFill>
              </a:rPr>
              <a:t>Deploy, scale and manage applications with </a:t>
            </a:r>
            <a:r>
              <a:rPr lang="en-US" sz="1800" dirty="0" err="1">
                <a:solidFill>
                  <a:schemeClr val="bg1"/>
                </a:solidFill>
              </a:rPr>
              <a:t>bindable</a:t>
            </a:r>
            <a:r>
              <a:rPr lang="en-US" sz="1800" dirty="0">
                <a:solidFill>
                  <a:schemeClr val="bg1"/>
                </a:solidFill>
              </a:rPr>
              <a:t> services using simplified semantics and </a:t>
            </a:r>
            <a:r>
              <a:rPr lang="en-US" sz="1800" dirty="0" smtClean="0">
                <a:solidFill>
                  <a:schemeClr val="bg1"/>
                </a:solidFill>
              </a:rPr>
              <a:t>APIs</a:t>
            </a:r>
            <a:endParaRPr lang="en-US" sz="1800" dirty="0">
              <a:solidFill>
                <a:schemeClr val="bg1"/>
              </a:solidFill>
            </a:endParaRPr>
          </a:p>
        </p:txBody>
      </p:sp>
      <p:pic>
        <p:nvPicPr>
          <p:cNvPr id="4" name="Picture 3"/>
          <p:cNvPicPr>
            <a:picLocks noChangeAspect="1"/>
          </p:cNvPicPr>
          <p:nvPr/>
        </p:nvPicPr>
        <p:blipFill>
          <a:blip r:embed="rId3"/>
          <a:stretch>
            <a:fillRect/>
          </a:stretch>
        </p:blipFill>
        <p:spPr>
          <a:xfrm>
            <a:off x="469351" y="710070"/>
            <a:ext cx="3702748" cy="543523"/>
          </a:xfrm>
          <a:prstGeom prst="rect">
            <a:avLst/>
          </a:prstGeom>
        </p:spPr>
      </p:pic>
      <p:sp>
        <p:nvSpPr>
          <p:cNvPr id="512" name="Shape 512"/>
          <p:cNvSpPr/>
          <p:nvPr/>
        </p:nvSpPr>
        <p:spPr>
          <a:xfrm>
            <a:off x="375580" y="1248435"/>
            <a:ext cx="3884984" cy="2466323"/>
          </a:xfrm>
          <a:prstGeom prst="roundRect">
            <a:avLst>
              <a:gd name="adj" fmla="val 1618"/>
            </a:avLst>
          </a:prstGeom>
          <a:solidFill>
            <a:srgbClr val="4BACC6"/>
          </a:solidFill>
          <a:ln>
            <a:noFill/>
          </a:ln>
        </p:spPr>
        <p:txBody>
          <a:bodyPr lIns="91425" tIns="45700" rIns="91425"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dirty="0">
                <a:solidFill>
                  <a:srgbClr val="1B7E73"/>
                </a:solidFill>
                <a:latin typeface="Arial"/>
                <a:ea typeface="Arial"/>
                <a:cs typeface="Arial"/>
                <a:sym typeface="Arial"/>
                <a:rtl val="0"/>
              </a:rPr>
              <a:t>Pivotal CF Elastic Runtime</a:t>
            </a:r>
          </a:p>
        </p:txBody>
      </p:sp>
      <p:sp>
        <p:nvSpPr>
          <p:cNvPr id="513" name="Shape 513"/>
          <p:cNvSpPr/>
          <p:nvPr/>
        </p:nvSpPr>
        <p:spPr>
          <a:xfrm>
            <a:off x="449815" y="1321300"/>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Dynamic Router</a:t>
            </a:r>
          </a:p>
        </p:txBody>
      </p:sp>
      <p:sp>
        <p:nvSpPr>
          <p:cNvPr id="514" name="Shape 514"/>
          <p:cNvSpPr/>
          <p:nvPr/>
        </p:nvSpPr>
        <p:spPr>
          <a:xfrm>
            <a:off x="2431325" y="1350851"/>
            <a:ext cx="161925" cy="154451"/>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15" name="Shape 515"/>
          <p:cNvSpPr/>
          <p:nvPr/>
        </p:nvSpPr>
        <p:spPr>
          <a:xfrm>
            <a:off x="455865" y="1606424"/>
            <a:ext cx="1327487" cy="214300"/>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OAuth</a:t>
            </a:r>
            <a:r>
              <a:rPr lang="en-US" sz="1000" b="1" i="0" u="none" strike="noStrike" cap="none" dirty="0">
                <a:solidFill>
                  <a:srgbClr val="F2F2F2"/>
                </a:solidFill>
                <a:latin typeface="Calibri"/>
                <a:ea typeface="Calibri"/>
                <a:cs typeface="Calibri"/>
                <a:sym typeface="Calibri"/>
                <a:rtl val="0"/>
              </a:rPr>
              <a:t> 2.0 Server (UAA)</a:t>
            </a:r>
          </a:p>
        </p:txBody>
      </p:sp>
      <p:sp>
        <p:nvSpPr>
          <p:cNvPr id="516" name="Shape 516"/>
          <p:cNvSpPr/>
          <p:nvPr/>
        </p:nvSpPr>
        <p:spPr>
          <a:xfrm>
            <a:off x="451547" y="2449565"/>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CELL</a:t>
            </a:r>
          </a:p>
        </p:txBody>
      </p:sp>
      <p:sp>
        <p:nvSpPr>
          <p:cNvPr id="517" name="Shape 517"/>
          <p:cNvSpPr/>
          <p:nvPr/>
        </p:nvSpPr>
        <p:spPr>
          <a:xfrm>
            <a:off x="492137" y="2645155"/>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Garden</a:t>
            </a:r>
          </a:p>
        </p:txBody>
      </p:sp>
      <p:sp>
        <p:nvSpPr>
          <p:cNvPr id="518" name="Shape 518"/>
          <p:cNvSpPr/>
          <p:nvPr/>
        </p:nvSpPr>
        <p:spPr>
          <a:xfrm>
            <a:off x="492137" y="2901839"/>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Build Packs</a:t>
            </a:r>
          </a:p>
        </p:txBody>
      </p:sp>
      <p:sp>
        <p:nvSpPr>
          <p:cNvPr id="519" name="Shape 519"/>
          <p:cNvSpPr/>
          <p:nvPr/>
        </p:nvSpPr>
        <p:spPr>
          <a:xfrm>
            <a:off x="1949859" y="2669522"/>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0" name="Shape 520"/>
          <p:cNvSpPr/>
          <p:nvPr/>
        </p:nvSpPr>
        <p:spPr>
          <a:xfrm>
            <a:off x="1971561" y="2924124"/>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1" name="Shape 521"/>
          <p:cNvSpPr/>
          <p:nvPr/>
        </p:nvSpPr>
        <p:spPr>
          <a:xfrm>
            <a:off x="1813914" y="1606424"/>
            <a:ext cx="1327487" cy="21430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Login Server</a:t>
            </a:r>
          </a:p>
        </p:txBody>
      </p:sp>
      <p:sp>
        <p:nvSpPr>
          <p:cNvPr id="522" name="Shape 522"/>
          <p:cNvSpPr/>
          <p:nvPr/>
        </p:nvSpPr>
        <p:spPr>
          <a:xfrm>
            <a:off x="2798118" y="1674715"/>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Font typeface="Arial"/>
              <a:buNone/>
            </a:pPr>
            <a:endParaRPr sz="900" b="0" i="0" u="none" strike="noStrike" cap="none">
              <a:solidFill>
                <a:srgbClr val="FFFFFF"/>
              </a:solidFill>
              <a:latin typeface="Arial"/>
              <a:ea typeface="Arial"/>
              <a:cs typeface="Arial"/>
              <a:sym typeface="Arial"/>
              <a:rtl val="0"/>
            </a:endParaRPr>
          </a:p>
        </p:txBody>
      </p:sp>
      <p:sp>
        <p:nvSpPr>
          <p:cNvPr id="523" name="Shape 523"/>
          <p:cNvSpPr/>
          <p:nvPr/>
        </p:nvSpPr>
        <p:spPr>
          <a:xfrm>
            <a:off x="449818" y="1874656"/>
            <a:ext cx="861600" cy="182699"/>
          </a:xfrm>
          <a:prstGeom prst="roundRect">
            <a:avLst>
              <a:gd name="adj" fmla="val 9038"/>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900" b="1" i="0" u="none" strike="noStrike" cap="none" dirty="0">
                <a:solidFill>
                  <a:srgbClr val="F2F2F2"/>
                </a:solidFill>
                <a:latin typeface="Calibri"/>
                <a:ea typeface="Calibri"/>
                <a:cs typeface="Calibri"/>
                <a:sym typeface="Calibri"/>
                <a:rtl val="0"/>
              </a:rPr>
              <a:t>CC &amp; CC Bridge</a:t>
            </a:r>
          </a:p>
        </p:txBody>
      </p:sp>
      <p:sp>
        <p:nvSpPr>
          <p:cNvPr id="525" name="Shape 525"/>
          <p:cNvSpPr/>
          <p:nvPr/>
        </p:nvSpPr>
        <p:spPr>
          <a:xfrm>
            <a:off x="453947" y="2157344"/>
            <a:ext cx="2687452" cy="213790"/>
          </a:xfrm>
          <a:prstGeom prst="roundRect">
            <a:avLst>
              <a:gd name="adj" fmla="val 17740"/>
            </a:avLst>
          </a:prstGeom>
          <a:solidFill>
            <a:srgbClr val="33928A"/>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r>
              <a:rPr lang="en-US" sz="1000" b="1" i="0" u="none" strike="noStrike" cap="none" dirty="0" err="1">
                <a:solidFill>
                  <a:srgbClr val="F2F2F2"/>
                </a:solidFill>
                <a:latin typeface="Calibri"/>
                <a:ea typeface="Calibri"/>
                <a:cs typeface="Calibri"/>
                <a:sym typeface="Calibri"/>
                <a:rtl val="0"/>
              </a:rPr>
              <a:t>etcd</a:t>
            </a:r>
            <a:endParaRPr lang="en-US" sz="1000" b="1" i="0" u="none" strike="noStrike" cap="none" dirty="0">
              <a:solidFill>
                <a:srgbClr val="F2F2F2"/>
              </a:solidFill>
              <a:latin typeface="Calibri"/>
              <a:ea typeface="Calibri"/>
              <a:cs typeface="Calibri"/>
              <a:sym typeface="Calibri"/>
              <a:rtl val="0"/>
            </a:endParaRPr>
          </a:p>
        </p:txBody>
      </p:sp>
      <p:sp>
        <p:nvSpPr>
          <p:cNvPr id="526" name="Shape 526"/>
          <p:cNvSpPr/>
          <p:nvPr/>
        </p:nvSpPr>
        <p:spPr>
          <a:xfrm>
            <a:off x="449815" y="3213968"/>
            <a:ext cx="889196"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Sys Log </a:t>
            </a:r>
          </a:p>
        </p:txBody>
      </p:sp>
      <p:sp>
        <p:nvSpPr>
          <p:cNvPr id="527" name="Shape 527"/>
          <p:cNvSpPr/>
          <p:nvPr/>
        </p:nvSpPr>
        <p:spPr>
          <a:xfrm rot="11254553">
            <a:off x="2628126" y="2179027"/>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28" name="Shape 528"/>
          <p:cNvSpPr/>
          <p:nvPr/>
        </p:nvSpPr>
        <p:spPr>
          <a:xfrm rot="16200000">
            <a:off x="3205701" y="2327567"/>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b="1" i="0" u="none" strike="noStrike" cap="none" dirty="0">
                <a:solidFill>
                  <a:srgbClr val="F2F2F2"/>
                </a:solidFill>
                <a:latin typeface="Calibri"/>
                <a:ea typeface="Calibri"/>
                <a:cs typeface="Calibri"/>
                <a:sym typeface="Calibri"/>
                <a:rtl val="0"/>
              </a:rPr>
              <a:t>Service Brokers</a:t>
            </a:r>
          </a:p>
        </p:txBody>
      </p:sp>
      <p:sp>
        <p:nvSpPr>
          <p:cNvPr id="529" name="Shape 529"/>
          <p:cNvSpPr/>
          <p:nvPr/>
        </p:nvSpPr>
        <p:spPr>
          <a:xfrm rot="16200000">
            <a:off x="4377511" y="1552938"/>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000" b="0" i="0" u="none" strike="noStrike" cap="none">
              <a:solidFill>
                <a:srgbClr val="FFFFFF"/>
              </a:solidFill>
              <a:latin typeface="Arial"/>
              <a:ea typeface="Arial"/>
              <a:cs typeface="Arial"/>
              <a:sym typeface="Arial"/>
              <a:rtl val="0"/>
            </a:endParaRPr>
          </a:p>
        </p:txBody>
      </p:sp>
      <p:sp>
        <p:nvSpPr>
          <p:cNvPr id="530" name="Shape 530"/>
          <p:cNvSpPr/>
          <p:nvPr/>
        </p:nvSpPr>
        <p:spPr>
          <a:xfrm>
            <a:off x="1410450" y="3213968"/>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Collector</a:t>
            </a:r>
          </a:p>
        </p:txBody>
      </p:sp>
      <p:sp>
        <p:nvSpPr>
          <p:cNvPr id="531" name="Shape 531"/>
          <p:cNvSpPr/>
          <p:nvPr/>
        </p:nvSpPr>
        <p:spPr>
          <a:xfrm>
            <a:off x="2348418" y="3213968"/>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a:solidFill>
                  <a:srgbClr val="F2F2F2"/>
                </a:solidFill>
                <a:latin typeface="Calibri"/>
                <a:ea typeface="Calibri"/>
                <a:cs typeface="Calibri"/>
                <a:sym typeface="Calibri"/>
                <a:rtl val="0"/>
              </a:rPr>
              <a:t>App Log </a:t>
            </a:r>
          </a:p>
        </p:txBody>
      </p:sp>
      <p:sp>
        <p:nvSpPr>
          <p:cNvPr id="532" name="Shape 532"/>
          <p:cNvSpPr/>
          <p:nvPr/>
        </p:nvSpPr>
        <p:spPr>
          <a:xfrm>
            <a:off x="3132906" y="1315569"/>
            <a:ext cx="1144607"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ROUTING</a:t>
            </a:r>
          </a:p>
        </p:txBody>
      </p:sp>
      <p:sp>
        <p:nvSpPr>
          <p:cNvPr id="533" name="Shape 533"/>
          <p:cNvSpPr/>
          <p:nvPr/>
        </p:nvSpPr>
        <p:spPr>
          <a:xfrm>
            <a:off x="3035491" y="1600851"/>
            <a:ext cx="124806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AUTHENTICATION</a:t>
            </a:r>
          </a:p>
        </p:txBody>
      </p:sp>
      <p:sp>
        <p:nvSpPr>
          <p:cNvPr id="534" name="Shape 534"/>
          <p:cNvSpPr/>
          <p:nvPr/>
        </p:nvSpPr>
        <p:spPr>
          <a:xfrm>
            <a:off x="3151399" y="1855451"/>
            <a:ext cx="1126109"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LIFECYCLE</a:t>
            </a:r>
          </a:p>
        </p:txBody>
      </p:sp>
      <p:sp>
        <p:nvSpPr>
          <p:cNvPr id="535" name="Shape 535"/>
          <p:cNvSpPr/>
          <p:nvPr/>
        </p:nvSpPr>
        <p:spPr>
          <a:xfrm>
            <a:off x="3144227" y="2453489"/>
            <a:ext cx="1133287" cy="702563"/>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APP STORAGE</a:t>
            </a: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&amp; EXECUTION</a:t>
            </a:r>
          </a:p>
        </p:txBody>
      </p:sp>
      <p:sp>
        <p:nvSpPr>
          <p:cNvPr id="536" name="Shape 536"/>
          <p:cNvSpPr/>
          <p:nvPr/>
        </p:nvSpPr>
        <p:spPr>
          <a:xfrm>
            <a:off x="3137268" y="2150275"/>
            <a:ext cx="1140246" cy="230832"/>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MESSAGING</a:t>
            </a:r>
          </a:p>
        </p:txBody>
      </p:sp>
      <p:sp>
        <p:nvSpPr>
          <p:cNvPr id="537" name="Shape 537"/>
          <p:cNvSpPr/>
          <p:nvPr/>
        </p:nvSpPr>
        <p:spPr>
          <a:xfrm>
            <a:off x="2985840" y="3150347"/>
            <a:ext cx="1291673" cy="341889"/>
          </a:xfrm>
          <a:prstGeom prst="rect">
            <a:avLst/>
          </a:prstGeom>
          <a:noFill/>
          <a:ln>
            <a:noFill/>
          </a:ln>
        </p:spPr>
        <p:txBody>
          <a:bodyPr lIns="91425" tIns="0" rIns="91425" bIns="0" anchor="ctr" anchorCtr="0">
            <a:noAutofit/>
          </a:bodyPr>
          <a:lstStyle/>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a:solidFill>
                  <a:srgbClr val="3F3F3F"/>
                </a:solidFill>
                <a:latin typeface="Calibri"/>
                <a:ea typeface="Calibri"/>
                <a:cs typeface="Calibri"/>
                <a:sym typeface="Calibri"/>
                <a:rtl val="0"/>
              </a:rPr>
              <a:t>METRICS &amp; </a:t>
            </a:r>
            <a:endParaRPr lang="en-US" sz="1000" b="1" i="0" u="none" strike="noStrike" cap="none" dirty="0" smtClean="0">
              <a:solidFill>
                <a:srgbClr val="3F3F3F"/>
              </a:solidFill>
              <a:latin typeface="Calibri"/>
              <a:ea typeface="Calibri"/>
              <a:cs typeface="Calibri"/>
              <a:sym typeface="Calibri"/>
              <a:rtl val="0"/>
            </a:endParaRPr>
          </a:p>
          <a:p>
            <a:pPr marL="0" marR="0" lvl="0" indent="0" algn="r" rtl="0">
              <a:lnSpc>
                <a:spcPct val="100000"/>
              </a:lnSpc>
              <a:spcBef>
                <a:spcPts val="0"/>
              </a:spcBef>
              <a:spcAft>
                <a:spcPts val="0"/>
              </a:spcAft>
              <a:buClr>
                <a:srgbClr val="3F3F3F"/>
              </a:buClr>
              <a:buSzPct val="25000"/>
              <a:buFont typeface="Calibri"/>
              <a:buNone/>
            </a:pPr>
            <a:r>
              <a:rPr lang="en-US" sz="1000" b="1" i="0" u="none" strike="noStrike" cap="none" dirty="0" smtClean="0">
                <a:solidFill>
                  <a:srgbClr val="3F3F3F"/>
                </a:solidFill>
                <a:latin typeface="Calibri"/>
                <a:ea typeface="Calibri"/>
                <a:cs typeface="Calibri"/>
                <a:sym typeface="Calibri"/>
                <a:rtl val="0"/>
              </a:rPr>
              <a:t>LOGGING</a:t>
            </a:r>
            <a:endParaRPr lang="en-US" sz="1000" b="1" i="0" u="none" strike="noStrike" cap="none" dirty="0">
              <a:solidFill>
                <a:srgbClr val="3F3F3F"/>
              </a:solidFill>
              <a:latin typeface="Calibri"/>
              <a:ea typeface="Calibri"/>
              <a:cs typeface="Calibri"/>
              <a:sym typeface="Calibri"/>
              <a:rtl val="0"/>
            </a:endParaRPr>
          </a:p>
        </p:txBody>
      </p:sp>
      <p:cxnSp>
        <p:nvCxnSpPr>
          <p:cNvPr id="541" name="Shape 541"/>
          <p:cNvCxnSpPr>
            <a:stCxn id="547" idx="2"/>
            <a:endCxn id="49" idx="0"/>
          </p:cNvCxnSpPr>
          <p:nvPr/>
        </p:nvCxnSpPr>
        <p:spPr>
          <a:xfrm rot="5400000">
            <a:off x="1363514" y="3287371"/>
            <a:ext cx="338988" cy="1918777"/>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2" name="Shape 542"/>
          <p:cNvCxnSpPr>
            <a:stCxn id="547" idx="2"/>
            <a:endCxn id="50" idx="0"/>
          </p:cNvCxnSpPr>
          <p:nvPr/>
        </p:nvCxnSpPr>
        <p:spPr>
          <a:xfrm rot="5400000">
            <a:off x="1879605" y="3803462"/>
            <a:ext cx="338988" cy="886595"/>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cxnSp>
        <p:nvCxnSpPr>
          <p:cNvPr id="543" name="Shape 543"/>
          <p:cNvCxnSpPr>
            <a:stCxn id="547" idx="2"/>
            <a:endCxn id="51" idx="0"/>
          </p:cNvCxnSpPr>
          <p:nvPr/>
        </p:nvCxnSpPr>
        <p:spPr>
          <a:xfrm rot="16200000" flipH="1">
            <a:off x="2413532" y="4156129"/>
            <a:ext cx="338988" cy="181260"/>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9" name="Shape 549"/>
          <p:cNvSpPr/>
          <p:nvPr/>
        </p:nvSpPr>
        <p:spPr>
          <a:xfrm>
            <a:off x="1383911" y="1885757"/>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BBS</a:t>
            </a:r>
          </a:p>
        </p:txBody>
      </p:sp>
      <p:sp>
        <p:nvSpPr>
          <p:cNvPr id="550" name="Shape 550"/>
          <p:cNvSpPr/>
          <p:nvPr/>
        </p:nvSpPr>
        <p:spPr>
          <a:xfrm>
            <a:off x="2289811" y="1878540"/>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err="1">
                <a:solidFill>
                  <a:srgbClr val="F2F2F2"/>
                </a:solidFill>
                <a:latin typeface="Calibri"/>
                <a:ea typeface="Calibri"/>
                <a:cs typeface="Calibri"/>
                <a:sym typeface="Calibri"/>
                <a:rtl val="0"/>
              </a:rPr>
              <a:t>Converger</a:t>
            </a:r>
            <a:endParaRPr lang="en-US" sz="1000" b="1" i="0" u="none" strike="noStrike" cap="none" dirty="0">
              <a:solidFill>
                <a:srgbClr val="F2F2F2"/>
              </a:solidFill>
              <a:latin typeface="Calibri"/>
              <a:ea typeface="Calibri"/>
              <a:cs typeface="Calibri"/>
              <a:sym typeface="Calibri"/>
              <a:rtl val="0"/>
            </a:endParaRPr>
          </a:p>
        </p:txBody>
      </p:sp>
      <p:sp>
        <p:nvSpPr>
          <p:cNvPr id="551" name="Shape 551"/>
          <p:cNvSpPr/>
          <p:nvPr/>
        </p:nvSpPr>
        <p:spPr>
          <a:xfrm>
            <a:off x="2093100" y="1908422"/>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67" name="Shape 541"/>
          <p:cNvCxnSpPr>
            <a:stCxn id="547" idx="2"/>
            <a:endCxn id="55" idx="0"/>
          </p:cNvCxnSpPr>
          <p:nvPr/>
        </p:nvCxnSpPr>
        <p:spPr>
          <a:xfrm rot="16200000" flipH="1">
            <a:off x="2940118" y="3629543"/>
            <a:ext cx="338988" cy="1234432"/>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
        <p:nvSpPr>
          <p:cNvPr id="547" name="Shape 547"/>
          <p:cNvSpPr/>
          <p:nvPr/>
        </p:nvSpPr>
        <p:spPr>
          <a:xfrm>
            <a:off x="377093" y="3761211"/>
            <a:ext cx="4230606" cy="316054"/>
          </a:xfrm>
          <a:prstGeom prst="roundRect">
            <a:avLst>
              <a:gd name="adj" fmla="val 8346"/>
            </a:avLst>
          </a:prstGeom>
          <a:solidFill>
            <a:srgbClr val="8165A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1" i="0" u="none" strike="noStrike" cap="none">
                <a:solidFill>
                  <a:srgbClr val="FFFFFF"/>
                </a:solidFill>
                <a:latin typeface="Arial"/>
                <a:ea typeface="Arial"/>
                <a:cs typeface="Arial"/>
                <a:sym typeface="Arial"/>
                <a:rtl val="0"/>
              </a:rPr>
              <a:t>Pivotal CF OpsManager/BOSH</a:t>
            </a:r>
          </a:p>
        </p:txBody>
      </p:sp>
      <p:sp>
        <p:nvSpPr>
          <p:cNvPr id="548" name="Shape 548"/>
          <p:cNvSpPr/>
          <p:nvPr/>
        </p:nvSpPr>
        <p:spPr>
          <a:xfrm rot="18900000">
            <a:off x="3721315" y="3878603"/>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200" b="0" i="0" u="none" strike="noStrike" cap="none">
              <a:solidFill>
                <a:srgbClr val="FFFFFF"/>
              </a:solidFill>
              <a:latin typeface="Arial"/>
              <a:ea typeface="Arial"/>
              <a:cs typeface="Arial"/>
              <a:sym typeface="Arial"/>
              <a:rtl val="0"/>
            </a:endParaRPr>
          </a:p>
        </p:txBody>
      </p:sp>
      <p:sp>
        <p:nvSpPr>
          <p:cNvPr id="524" name="Shape 524"/>
          <p:cNvSpPr/>
          <p:nvPr/>
        </p:nvSpPr>
        <p:spPr>
          <a:xfrm>
            <a:off x="2348418" y="2450723"/>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lnSpc>
                <a:spcPct val="100000"/>
              </a:lnSpc>
              <a:spcBef>
                <a:spcPts val="0"/>
              </a:spcBef>
              <a:spcAft>
                <a:spcPts val="0"/>
              </a:spcAft>
              <a:buClr>
                <a:srgbClr val="F2F2F2"/>
              </a:buClr>
              <a:buSzPct val="25000"/>
              <a:buFont typeface="Calibri"/>
              <a:buNone/>
            </a:pPr>
            <a:r>
              <a:rPr lang="en-US" sz="1000" b="1" i="0" u="none" strike="noStrike" cap="none" dirty="0">
                <a:solidFill>
                  <a:srgbClr val="F2F2F2"/>
                </a:solidFill>
                <a:latin typeface="Calibri"/>
                <a:ea typeface="Calibri"/>
                <a:cs typeface="Calibri"/>
                <a:sym typeface="Calibri"/>
                <a:rtl val="0"/>
              </a:rPr>
              <a:t>Blob Store</a:t>
            </a:r>
          </a:p>
        </p:txBody>
      </p:sp>
      <p:pic>
        <p:nvPicPr>
          <p:cNvPr id="49" name="Shape 538"/>
          <p:cNvPicPr preferRelativeResize="0"/>
          <p:nvPr/>
        </p:nvPicPr>
        <p:blipFill rotWithShape="1">
          <a:blip r:embed="rId4">
            <a:alphaModFix/>
          </a:blip>
          <a:srcRect b="-4013"/>
          <a:stretch/>
        </p:blipFill>
        <p:spPr>
          <a:xfrm>
            <a:off x="68218" y="4416253"/>
            <a:ext cx="1010802" cy="527415"/>
          </a:xfrm>
          <a:prstGeom prst="rect">
            <a:avLst/>
          </a:prstGeom>
          <a:noFill/>
          <a:ln>
            <a:noFill/>
          </a:ln>
        </p:spPr>
      </p:pic>
      <p:pic>
        <p:nvPicPr>
          <p:cNvPr id="50" name="Shape 539"/>
          <p:cNvPicPr preferRelativeResize="0"/>
          <p:nvPr/>
        </p:nvPicPr>
        <p:blipFill rotWithShape="1">
          <a:blip r:embed="rId4">
            <a:alphaModFix/>
          </a:blip>
          <a:srcRect b="-4013"/>
          <a:stretch/>
        </p:blipFill>
        <p:spPr>
          <a:xfrm>
            <a:off x="1100400" y="4416253"/>
            <a:ext cx="1010802" cy="527415"/>
          </a:xfrm>
          <a:prstGeom prst="rect">
            <a:avLst/>
          </a:prstGeom>
          <a:noFill/>
          <a:ln>
            <a:noFill/>
          </a:ln>
        </p:spPr>
      </p:pic>
      <p:pic>
        <p:nvPicPr>
          <p:cNvPr id="51" name="Shape 540"/>
          <p:cNvPicPr preferRelativeResize="0"/>
          <p:nvPr/>
        </p:nvPicPr>
        <p:blipFill rotWithShape="1">
          <a:blip r:embed="rId4">
            <a:alphaModFix/>
          </a:blip>
          <a:srcRect b="-4013"/>
          <a:stretch/>
        </p:blipFill>
        <p:spPr>
          <a:xfrm>
            <a:off x="2168255" y="4416253"/>
            <a:ext cx="1010802" cy="527415"/>
          </a:xfrm>
          <a:prstGeom prst="rect">
            <a:avLst/>
          </a:prstGeom>
          <a:noFill/>
          <a:ln>
            <a:noFill/>
          </a:ln>
        </p:spPr>
      </p:pic>
      <p:pic>
        <p:nvPicPr>
          <p:cNvPr id="52" name="Shape 544"/>
          <p:cNvPicPr preferRelativeResize="0"/>
          <p:nvPr/>
        </p:nvPicPr>
        <p:blipFill rotWithShape="1">
          <a:blip r:embed="rId5">
            <a:alphaModFix/>
          </a:blip>
          <a:srcRect/>
          <a:stretch/>
        </p:blipFill>
        <p:spPr>
          <a:xfrm>
            <a:off x="255567" y="4565584"/>
            <a:ext cx="648220" cy="164130"/>
          </a:xfrm>
          <a:prstGeom prst="rect">
            <a:avLst/>
          </a:prstGeom>
          <a:noFill/>
          <a:ln>
            <a:noFill/>
          </a:ln>
        </p:spPr>
      </p:pic>
      <p:pic>
        <p:nvPicPr>
          <p:cNvPr id="53" name="Shape 545"/>
          <p:cNvPicPr preferRelativeResize="0"/>
          <p:nvPr/>
        </p:nvPicPr>
        <p:blipFill rotWithShape="1">
          <a:blip r:embed="rId6">
            <a:alphaModFix/>
          </a:blip>
          <a:srcRect/>
          <a:stretch/>
        </p:blipFill>
        <p:spPr>
          <a:xfrm>
            <a:off x="2344612" y="4537728"/>
            <a:ext cx="542436" cy="219842"/>
          </a:xfrm>
          <a:prstGeom prst="rect">
            <a:avLst/>
          </a:prstGeom>
          <a:noFill/>
          <a:ln>
            <a:noFill/>
          </a:ln>
        </p:spPr>
      </p:pic>
      <p:pic>
        <p:nvPicPr>
          <p:cNvPr id="54" name="Shape 546"/>
          <p:cNvPicPr preferRelativeResize="0"/>
          <p:nvPr/>
        </p:nvPicPr>
        <p:blipFill rotWithShape="1">
          <a:blip r:embed="rId7">
            <a:alphaModFix/>
          </a:blip>
          <a:srcRect l="4286"/>
          <a:stretch/>
        </p:blipFill>
        <p:spPr>
          <a:xfrm>
            <a:off x="1273269" y="4548629"/>
            <a:ext cx="596066" cy="198040"/>
          </a:xfrm>
          <a:prstGeom prst="rect">
            <a:avLst/>
          </a:prstGeom>
          <a:noFill/>
          <a:ln>
            <a:noFill/>
          </a:ln>
        </p:spPr>
      </p:pic>
      <p:pic>
        <p:nvPicPr>
          <p:cNvPr id="55" name="Shape 540"/>
          <p:cNvPicPr preferRelativeResize="0"/>
          <p:nvPr/>
        </p:nvPicPr>
        <p:blipFill rotWithShape="1">
          <a:blip r:embed="rId4">
            <a:alphaModFix/>
          </a:blip>
          <a:srcRect b="-4013"/>
          <a:stretch/>
        </p:blipFill>
        <p:spPr>
          <a:xfrm>
            <a:off x="3221427" y="4416253"/>
            <a:ext cx="1010802" cy="527415"/>
          </a:xfrm>
          <a:prstGeom prst="rect">
            <a:avLst/>
          </a:prstGeom>
          <a:noFill/>
          <a:ln>
            <a:noFill/>
          </a:ln>
        </p:spPr>
      </p:pic>
      <p:pic>
        <p:nvPicPr>
          <p:cNvPr id="56" name="Picture 55"/>
          <p:cNvPicPr>
            <a:picLocks noChangeAspect="1"/>
          </p:cNvPicPr>
          <p:nvPr/>
        </p:nvPicPr>
        <p:blipFill>
          <a:blip r:embed="rId8"/>
          <a:stretch>
            <a:fillRect/>
          </a:stretch>
        </p:blipFill>
        <p:spPr>
          <a:xfrm>
            <a:off x="3385665" y="4540940"/>
            <a:ext cx="643491" cy="213419"/>
          </a:xfrm>
          <a:prstGeom prst="rect">
            <a:avLst/>
          </a:prstGeom>
        </p:spPr>
      </p:pic>
      <p:pic>
        <p:nvPicPr>
          <p:cNvPr id="57" name="Shape 540"/>
          <p:cNvPicPr preferRelativeResize="0"/>
          <p:nvPr/>
        </p:nvPicPr>
        <p:blipFill rotWithShape="1">
          <a:blip r:embed="rId4">
            <a:alphaModFix/>
          </a:blip>
          <a:srcRect b="-4013"/>
          <a:stretch/>
        </p:blipFill>
        <p:spPr>
          <a:xfrm>
            <a:off x="4277508" y="4416253"/>
            <a:ext cx="1010802" cy="527415"/>
          </a:xfrm>
          <a:prstGeom prst="rect">
            <a:avLst/>
          </a:prstGeom>
          <a:noFill/>
          <a:ln>
            <a:noFill/>
          </a:ln>
        </p:spPr>
      </p:pic>
      <p:pic>
        <p:nvPicPr>
          <p:cNvPr id="58" name="Picture 57"/>
          <p:cNvPicPr>
            <a:picLocks noChangeAspect="1"/>
          </p:cNvPicPr>
          <p:nvPr/>
        </p:nvPicPr>
        <p:blipFill>
          <a:blip r:embed="rId9"/>
          <a:stretch>
            <a:fillRect/>
          </a:stretch>
        </p:blipFill>
        <p:spPr>
          <a:xfrm>
            <a:off x="4491450" y="4525507"/>
            <a:ext cx="510548" cy="245063"/>
          </a:xfrm>
          <a:prstGeom prst="rect">
            <a:avLst/>
          </a:prstGeom>
        </p:spPr>
      </p:pic>
      <p:cxnSp>
        <p:nvCxnSpPr>
          <p:cNvPr id="63" name="Shape 541"/>
          <p:cNvCxnSpPr>
            <a:stCxn id="547" idx="2"/>
            <a:endCxn id="57" idx="0"/>
          </p:cNvCxnSpPr>
          <p:nvPr/>
        </p:nvCxnSpPr>
        <p:spPr>
          <a:xfrm rot="16200000" flipH="1">
            <a:off x="3468158" y="3101502"/>
            <a:ext cx="338988" cy="2290513"/>
          </a:xfrm>
          <a:prstGeom prst="bentConnector3">
            <a:avLst>
              <a:gd name="adj1" fmla="val 50000"/>
            </a:avLst>
          </a:prstGeom>
          <a:noFill/>
          <a:ln w="19050" cap="flat" cmpd="sng">
            <a:solidFill>
              <a:schemeClr val="bg1">
                <a:lumMod val="85000"/>
              </a:schemeClr>
            </a:solidFill>
            <a:prstDash val="solid"/>
            <a:round/>
            <a:headEnd type="none" w="med" len="med"/>
            <a:tailEnd type="stealth" w="lg" len="lg"/>
          </a:ln>
        </p:spPr>
      </p:cxnSp>
    </p:spTree>
    <p:extLst>
      <p:ext uri="{BB962C8B-B14F-4D97-AF65-F5344CB8AC3E}">
        <p14:creationId xmlns:p14="http://schemas.microsoft.com/office/powerpoint/2010/main" val="34849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206375"/>
            <a:ext cx="8410575" cy="460375"/>
          </a:xfrm>
        </p:spPr>
        <p:txBody>
          <a:bodyPr/>
          <a:lstStyle/>
          <a:p>
            <a:r>
              <a:rPr lang="en-US" sz="2800" dirty="0" smtClean="0">
                <a:solidFill>
                  <a:srgbClr val="2C95DD"/>
                </a:solidFill>
              </a:rPr>
              <a:t>HA 1 - Failed </a:t>
            </a:r>
            <a:r>
              <a:rPr lang="en-US" sz="2800" i="1" dirty="0">
                <a:solidFill>
                  <a:srgbClr val="2C95DD"/>
                </a:solidFill>
              </a:rPr>
              <a:t>Application</a:t>
            </a:r>
            <a:r>
              <a:rPr lang="en-US" sz="2800" dirty="0">
                <a:solidFill>
                  <a:srgbClr val="2C95DD"/>
                </a:solidFill>
              </a:rPr>
              <a:t> Instances Replaced</a:t>
            </a:r>
          </a:p>
        </p:txBody>
      </p:sp>
      <p:sp>
        <p:nvSpPr>
          <p:cNvPr id="5" name="Rounded Rectangle 4"/>
          <p:cNvSpPr/>
          <p:nvPr/>
        </p:nvSpPr>
        <p:spPr>
          <a:xfrm>
            <a:off x="1637752" y="666751"/>
            <a:ext cx="7162799" cy="386762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86" name="Rounded Rectangle 42"/>
          <p:cNvSpPr/>
          <p:nvPr/>
        </p:nvSpPr>
        <p:spPr>
          <a:xfrm>
            <a:off x="6931732" y="410478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1200150"/>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Blobstore</a:t>
            </a:r>
            <a:endParaRPr lang="en-US" sz="1200" b="1" dirty="0">
              <a:solidFill>
                <a:srgbClr val="FFFFFF"/>
              </a:solidFill>
              <a:latin typeface="Arial"/>
            </a:endParaRPr>
          </a:p>
        </p:txBody>
      </p:sp>
      <p:sp>
        <p:nvSpPr>
          <p:cNvPr id="8" name="Oval 194"/>
          <p:cNvSpPr/>
          <p:nvPr/>
        </p:nvSpPr>
        <p:spPr>
          <a:xfrm>
            <a:off x="2349505" y="13141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9" name="Group 8"/>
          <p:cNvGrpSpPr/>
          <p:nvPr/>
        </p:nvGrpSpPr>
        <p:grpSpPr>
          <a:xfrm>
            <a:off x="4038600" y="1200150"/>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Cloud Controller</a:t>
              </a:r>
              <a:endParaRPr lang="en-US" sz="1200" b="1" dirty="0">
                <a:solidFill>
                  <a:srgbClr val="FFFFFF"/>
                </a:solidFill>
                <a:latin typeface="Arial"/>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12" name="Rounded Rectangle 11"/>
          <p:cNvSpPr>
            <a:spLocks noChangeArrowheads="1"/>
          </p:cNvSpPr>
          <p:nvPr/>
        </p:nvSpPr>
        <p:spPr bwMode="auto">
          <a:xfrm>
            <a:off x="4038600" y="251695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a:solidFill>
                  <a:srgbClr val="FFFFFF"/>
                </a:solidFill>
                <a:latin typeface="Arial"/>
              </a:rPr>
              <a:t> </a:t>
            </a:r>
            <a:r>
              <a:rPr lang="en-US" sz="1200" b="1" dirty="0" smtClean="0">
                <a:solidFill>
                  <a:srgbClr val="FFFFFF"/>
                </a:solidFill>
                <a:latin typeface="Arial"/>
              </a:rPr>
              <a:t>BBS</a:t>
            </a:r>
            <a:endParaRPr lang="en-US" sz="1200" b="1" dirty="0">
              <a:solidFill>
                <a:srgbClr val="FFFFFF"/>
              </a:solidFill>
              <a:latin typeface="Arial"/>
            </a:endParaRPr>
          </a:p>
        </p:txBody>
      </p:sp>
      <p:grpSp>
        <p:nvGrpSpPr>
          <p:cNvPr id="14" name="Group 13"/>
          <p:cNvGrpSpPr/>
          <p:nvPr/>
        </p:nvGrpSpPr>
        <p:grpSpPr>
          <a:xfrm>
            <a:off x="3057291" y="365369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17" name="Group 16"/>
          <p:cNvGrpSpPr/>
          <p:nvPr/>
        </p:nvGrpSpPr>
        <p:grpSpPr>
          <a:xfrm>
            <a:off x="4249005" y="365369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0" name="Group 19"/>
          <p:cNvGrpSpPr/>
          <p:nvPr/>
        </p:nvGrpSpPr>
        <p:grpSpPr>
          <a:xfrm>
            <a:off x="5440719" y="365369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srgbClr val="FFFFFF"/>
                  </a:solidFill>
                  <a:latin typeface="Arial"/>
                </a:rPr>
                <a:t>Cell</a:t>
              </a:r>
              <a:endParaRPr lang="en-US" sz="1200" b="1" dirty="0">
                <a:solidFill>
                  <a:srgbClr val="FFFFFF"/>
                </a:solidFill>
                <a:latin typeface="Arial"/>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cxnSp>
        <p:nvCxnSpPr>
          <p:cNvPr id="24" name="Straight Connector 23"/>
          <p:cNvCxnSpPr>
            <a:stCxn id="7" idx="3"/>
            <a:endCxn id="10" idx="1"/>
          </p:cNvCxnSpPr>
          <p:nvPr/>
        </p:nvCxnSpPr>
        <p:spPr>
          <a:xfrm>
            <a:off x="3819402" y="142201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39" name="Straight Arrow Connector 38"/>
          <p:cNvCxnSpPr/>
          <p:nvPr/>
        </p:nvCxnSpPr>
        <p:spPr>
          <a:xfrm flipV="1">
            <a:off x="4800600" y="1594625"/>
            <a:ext cx="0" cy="2980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cxnSp>
        <p:nvCxnSpPr>
          <p:cNvPr id="46" name="Straight Arrow Connector 45"/>
          <p:cNvCxnSpPr/>
          <p:nvPr/>
        </p:nvCxnSpPr>
        <p:spPr>
          <a:xfrm flipH="1">
            <a:off x="1962807" y="260263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390912"/>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48" name="Right Arrow 47"/>
          <p:cNvSpPr/>
          <p:nvPr/>
        </p:nvSpPr>
        <p:spPr>
          <a:xfrm>
            <a:off x="599090" y="274342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latin typeface="Arial"/>
              </a:rPr>
              <a:t>Access App</a:t>
            </a:r>
            <a:endParaRPr lang="en-US" sz="1400" dirty="0">
              <a:solidFill>
                <a:srgbClr val="FFFFFF"/>
              </a:solidFill>
              <a:latin typeface="Arial"/>
            </a:endParaRPr>
          </a:p>
        </p:txBody>
      </p:sp>
      <p:cxnSp>
        <p:nvCxnSpPr>
          <p:cNvPr id="50" name="Straight Arrow Connector 49"/>
          <p:cNvCxnSpPr/>
          <p:nvPr/>
        </p:nvCxnSpPr>
        <p:spPr>
          <a:xfrm flipH="1">
            <a:off x="4064000" y="2970092"/>
            <a:ext cx="2119491" cy="67546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48" idx="3"/>
            <a:endCxn id="15" idx="1"/>
          </p:cNvCxnSpPr>
          <p:nvPr/>
        </p:nvCxnSpPr>
        <p:spPr>
          <a:xfrm>
            <a:off x="1637752" y="313157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74342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96068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96068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38512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0" name="Rectangle 41"/>
          <p:cNvSpPr/>
          <p:nvPr/>
        </p:nvSpPr>
        <p:spPr>
          <a:xfrm rot="5400000">
            <a:off x="4607421" y="372335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61" name="Rounded Rectangle 9"/>
          <p:cNvSpPr/>
          <p:nvPr/>
        </p:nvSpPr>
        <p:spPr>
          <a:xfrm>
            <a:off x="5131977" y="409237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40" name="Group 39"/>
          <p:cNvGrpSpPr/>
          <p:nvPr/>
        </p:nvGrpSpPr>
        <p:grpSpPr>
          <a:xfrm>
            <a:off x="6019801" y="1200150"/>
            <a:ext cx="1905000" cy="443726"/>
            <a:chOff x="3448049" y="1498378"/>
            <a:chExt cx="2590799" cy="443726"/>
          </a:xfrm>
        </p:grpSpPr>
        <p:sp>
          <p:nvSpPr>
            <p:cNvPr id="42" name="Rounded Rectangle 41"/>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srgbClr val="FFFFFF"/>
                  </a:solidFill>
                  <a:latin typeface="Arial"/>
                </a:rPr>
                <a:t>DB</a:t>
              </a:r>
              <a:endParaRPr lang="en-US" sz="1200" b="1" dirty="0">
                <a:solidFill>
                  <a:srgbClr val="FFFFFF"/>
                </a:solidFill>
                <a:latin typeface="Arial"/>
              </a:endParaRPr>
            </a:p>
          </p:txBody>
        </p:sp>
        <p:sp>
          <p:nvSpPr>
            <p:cNvPr id="43"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44" name="TextBox 43"/>
          <p:cNvSpPr txBox="1"/>
          <p:nvPr/>
        </p:nvSpPr>
        <p:spPr>
          <a:xfrm>
            <a:off x="6858000" y="1200150"/>
            <a:ext cx="925253" cy="461665"/>
          </a:xfrm>
          <a:prstGeom prst="rect">
            <a:avLst/>
          </a:prstGeom>
          <a:noFill/>
        </p:spPr>
        <p:txBody>
          <a:bodyPr wrap="none" rtlCol="0">
            <a:spAutoFit/>
          </a:bodyPr>
          <a:lstStyle/>
          <a:p>
            <a:r>
              <a:rPr lang="en-US" sz="1200" dirty="0" smtClean="0">
                <a:solidFill>
                  <a:srgbClr val="FFFFFF"/>
                </a:solidFill>
                <a:latin typeface="Arial"/>
              </a:rPr>
              <a:t>Service</a:t>
            </a:r>
          </a:p>
          <a:p>
            <a:r>
              <a:rPr lang="en-US" sz="1200" dirty="0" smtClean="0">
                <a:solidFill>
                  <a:srgbClr val="FFFFFF"/>
                </a:solidFill>
                <a:latin typeface="Arial"/>
              </a:rPr>
              <a:t>credentials</a:t>
            </a:r>
          </a:p>
        </p:txBody>
      </p:sp>
      <p:sp>
        <p:nvSpPr>
          <p:cNvPr id="45" name="TextBox 44"/>
          <p:cNvSpPr txBox="1"/>
          <p:nvPr/>
        </p:nvSpPr>
        <p:spPr>
          <a:xfrm>
            <a:off x="6858000" y="1374088"/>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cxnSp>
        <p:nvCxnSpPr>
          <p:cNvPr id="55" name="Straight Connector 54"/>
          <p:cNvCxnSpPr>
            <a:stCxn id="10" idx="3"/>
            <a:endCxn id="42" idx="1"/>
          </p:cNvCxnSpPr>
          <p:nvPr/>
        </p:nvCxnSpPr>
        <p:spPr>
          <a:xfrm>
            <a:off x="5572002" y="1422013"/>
            <a:ext cx="447799"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Rounded Rectangle 56"/>
          <p:cNvSpPr>
            <a:spLocks noChangeArrowheads="1"/>
          </p:cNvSpPr>
          <p:nvPr/>
        </p:nvSpPr>
        <p:spPr bwMode="auto">
          <a:xfrm>
            <a:off x="6138333" y="2518841"/>
            <a:ext cx="232833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srgbClr val="FFFFFF"/>
                </a:solidFill>
                <a:latin typeface="Arial"/>
              </a:rPr>
              <a:t>Converger</a:t>
            </a:r>
            <a:r>
              <a:rPr lang="en-US" sz="1200" b="1" dirty="0" smtClean="0">
                <a:solidFill>
                  <a:srgbClr val="FFFFFF"/>
                </a:solidFill>
                <a:latin typeface="Arial"/>
              </a:rPr>
              <a:t> &amp; Auctioneer</a:t>
            </a:r>
            <a:endParaRPr lang="en-US" sz="1200" b="1" dirty="0">
              <a:solidFill>
                <a:srgbClr val="FFFFFF"/>
              </a:solidFill>
              <a:latin typeface="Arial"/>
            </a:endParaRPr>
          </a:p>
        </p:txBody>
      </p:sp>
      <p:cxnSp>
        <p:nvCxnSpPr>
          <p:cNvPr id="62" name="Straight Arrow Connector 61"/>
          <p:cNvCxnSpPr>
            <a:stCxn id="21" idx="0"/>
          </p:cNvCxnSpPr>
          <p:nvPr/>
        </p:nvCxnSpPr>
        <p:spPr>
          <a:xfrm flipH="1" flipV="1">
            <a:off x="5330445" y="2962567"/>
            <a:ext cx="659992" cy="69112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249333" y="2981381"/>
            <a:ext cx="992484" cy="67358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21" idx="0"/>
          </p:cNvCxnSpPr>
          <p:nvPr/>
        </p:nvCxnSpPr>
        <p:spPr>
          <a:xfrm flipH="1">
            <a:off x="5990437" y="2983262"/>
            <a:ext cx="319113" cy="670428"/>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12" idx="3"/>
            <a:endCxn id="57" idx="1"/>
          </p:cNvCxnSpPr>
          <p:nvPr/>
        </p:nvCxnSpPr>
        <p:spPr>
          <a:xfrm>
            <a:off x="5572002" y="2738822"/>
            <a:ext cx="566331" cy="1882"/>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ounded Rectangle 67"/>
          <p:cNvSpPr/>
          <p:nvPr/>
        </p:nvSpPr>
        <p:spPr>
          <a:xfrm>
            <a:off x="7008099" y="4097338"/>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nvGrpSpPr>
          <p:cNvPr id="69" name="Group 68"/>
          <p:cNvGrpSpPr/>
          <p:nvPr/>
        </p:nvGrpSpPr>
        <p:grpSpPr>
          <a:xfrm>
            <a:off x="4896517" y="742950"/>
            <a:ext cx="1047083" cy="416992"/>
            <a:chOff x="5638800" y="1121740"/>
            <a:chExt cx="1047083" cy="416992"/>
          </a:xfrm>
        </p:grpSpPr>
        <p:sp>
          <p:nvSpPr>
            <p:cNvPr id="70"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sp>
          <p:nvSpPr>
            <p:cNvPr id="71" name="TextBox 70"/>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rgbClr val="4D4D4D"/>
                  </a:solidFill>
                  <a:latin typeface="Arial"/>
                </a:rPr>
                <a:t>Desired State</a:t>
              </a:r>
            </a:p>
          </p:txBody>
        </p:sp>
      </p:grpSp>
      <p:sp>
        <p:nvSpPr>
          <p:cNvPr id="74" name="TextBox 73"/>
          <p:cNvSpPr txBox="1"/>
          <p:nvPr/>
        </p:nvSpPr>
        <p:spPr>
          <a:xfrm>
            <a:off x="5982023" y="3883991"/>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grpSp>
        <p:nvGrpSpPr>
          <p:cNvPr id="4" name="Group 3"/>
          <p:cNvGrpSpPr/>
          <p:nvPr/>
        </p:nvGrpSpPr>
        <p:grpSpPr>
          <a:xfrm>
            <a:off x="5498522" y="4023466"/>
            <a:ext cx="1000038" cy="382603"/>
            <a:chOff x="5498522" y="3811616"/>
            <a:chExt cx="1000038" cy="382603"/>
          </a:xfrm>
        </p:grpSpPr>
        <p:sp>
          <p:nvSpPr>
            <p:cNvPr id="73" name="Teardrop 72"/>
            <p:cNvSpPr/>
            <p:nvPr/>
          </p:nvSpPr>
          <p:spPr>
            <a:xfrm rot="18900000">
              <a:off x="5920188" y="395994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5" name="Rectangle 41"/>
            <p:cNvSpPr/>
            <p:nvPr/>
          </p:nvSpPr>
          <p:spPr>
            <a:xfrm rot="5400000">
              <a:off x="5796556" y="3513582"/>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76" name="Rounded Rectangle 9"/>
            <p:cNvSpPr/>
            <p:nvPr/>
          </p:nvSpPr>
          <p:spPr>
            <a:xfrm>
              <a:off x="6321112" y="3882599"/>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29" name="Group 28"/>
          <p:cNvGrpSpPr/>
          <p:nvPr/>
        </p:nvGrpSpPr>
        <p:grpSpPr>
          <a:xfrm>
            <a:off x="3110922" y="3880880"/>
            <a:ext cx="1044472" cy="522078"/>
            <a:chOff x="3110922" y="3669030"/>
            <a:chExt cx="1044472" cy="522078"/>
          </a:xfrm>
        </p:grpSpPr>
        <p:sp>
          <p:nvSpPr>
            <p:cNvPr id="81" name="Teardrop 80"/>
            <p:cNvSpPr/>
            <p:nvPr/>
          </p:nvSpPr>
          <p:spPr>
            <a:xfrm rot="18900000">
              <a:off x="3532588" y="395683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TextBox 81"/>
            <p:cNvSpPr txBox="1"/>
            <p:nvPr/>
          </p:nvSpPr>
          <p:spPr>
            <a:xfrm>
              <a:off x="3594423" y="3669030"/>
              <a:ext cx="560971" cy="276999"/>
            </a:xfrm>
            <a:prstGeom prst="rect">
              <a:avLst/>
            </a:prstGeom>
            <a:noFill/>
          </p:spPr>
          <p:txBody>
            <a:bodyPr wrap="none" rtlCol="0">
              <a:spAutoFit/>
            </a:bodyPr>
            <a:lstStyle/>
            <a:p>
              <a:r>
                <a:rPr lang="en-US" sz="1200" dirty="0" err="1" smtClean="0">
                  <a:solidFill>
                    <a:srgbClr val="FFFFFF"/>
                  </a:solidFill>
                  <a:latin typeface="Arial"/>
                </a:rPr>
                <a:t>creds</a:t>
              </a:r>
              <a:endParaRPr lang="en-US" sz="1200" dirty="0" smtClean="0">
                <a:solidFill>
                  <a:srgbClr val="FFFFFF"/>
                </a:solidFill>
                <a:latin typeface="Arial"/>
              </a:endParaRPr>
            </a:p>
          </p:txBody>
        </p:sp>
        <p:sp>
          <p:nvSpPr>
            <p:cNvPr id="83" name="Rectangle 41"/>
            <p:cNvSpPr/>
            <p:nvPr/>
          </p:nvSpPr>
          <p:spPr>
            <a:xfrm rot="5400000">
              <a:off x="3408956" y="3510471"/>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84" name="Rounded Rectangle 9"/>
            <p:cNvSpPr/>
            <p:nvPr/>
          </p:nvSpPr>
          <p:spPr>
            <a:xfrm>
              <a:off x="3933512" y="3879488"/>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sp>
        <p:nvSpPr>
          <p:cNvPr id="68" name="TextBox 67"/>
          <p:cNvSpPr txBox="1"/>
          <p:nvPr/>
        </p:nvSpPr>
        <p:spPr>
          <a:xfrm>
            <a:off x="6629400" y="4299034"/>
            <a:ext cx="963725" cy="253916"/>
          </a:xfrm>
          <a:prstGeom prst="rect">
            <a:avLst/>
          </a:prstGeom>
          <a:noFill/>
        </p:spPr>
        <p:txBody>
          <a:bodyPr wrap="none" rtlCol="0">
            <a:spAutoFit/>
          </a:bodyPr>
          <a:lstStyle/>
          <a:p>
            <a:pPr algn="ctr"/>
            <a:r>
              <a:rPr lang="en-US" sz="1050" b="1" dirty="0" smtClean="0">
                <a:solidFill>
                  <a:srgbClr val="4D4D4D"/>
                </a:solidFill>
                <a:latin typeface="Arial"/>
              </a:rPr>
              <a:t>Actual State</a:t>
            </a:r>
          </a:p>
        </p:txBody>
      </p:sp>
      <p:sp>
        <p:nvSpPr>
          <p:cNvPr id="88" name="Rounded Rectangle 42"/>
          <p:cNvSpPr/>
          <p:nvPr/>
        </p:nvSpPr>
        <p:spPr>
          <a:xfrm>
            <a:off x="6928623" y="4101681"/>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lumMod val="50000"/>
                </a:srgbClr>
              </a:solidFill>
              <a:latin typeface="Arial"/>
            </a:endParaRPr>
          </a:p>
        </p:txBody>
      </p:sp>
      <p:cxnSp>
        <p:nvCxnSpPr>
          <p:cNvPr id="89" name="Curved Connector 88"/>
          <p:cNvCxnSpPr>
            <a:stCxn id="48" idx="3"/>
          </p:cNvCxnSpPr>
          <p:nvPr/>
        </p:nvCxnSpPr>
        <p:spPr>
          <a:xfrm>
            <a:off x="1637752" y="3131570"/>
            <a:ext cx="2643962" cy="1035423"/>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grpSp>
        <p:nvGrpSpPr>
          <p:cNvPr id="72" name="Group 71"/>
          <p:cNvGrpSpPr/>
          <p:nvPr/>
        </p:nvGrpSpPr>
        <p:grpSpPr>
          <a:xfrm>
            <a:off x="4001968" y="1892687"/>
            <a:ext cx="1565494" cy="443726"/>
            <a:chOff x="4156726" y="1255954"/>
            <a:chExt cx="1565494" cy="443726"/>
          </a:xfrm>
        </p:grpSpPr>
        <p:sp>
          <p:nvSpPr>
            <p:cNvPr id="77" name="Rounded Rectangle 76"/>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78" name="Block Arc 77"/>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79" name="Straight Arrow Connector 78"/>
          <p:cNvCxnSpPr/>
          <p:nvPr/>
        </p:nvCxnSpPr>
        <p:spPr>
          <a:xfrm>
            <a:off x="4800600" y="2322939"/>
            <a:ext cx="0" cy="24881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0" name="Oval 194"/>
          <p:cNvSpPr/>
          <p:nvPr/>
        </p:nvSpPr>
        <p:spPr>
          <a:xfrm>
            <a:off x="4114800" y="2635567"/>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3"/>
          <a:stretch>
            <a:fillRect/>
          </a:stretch>
        </p:blipFill>
        <p:spPr>
          <a:xfrm>
            <a:off x="6820882" y="735731"/>
            <a:ext cx="1830141" cy="391271"/>
          </a:xfrm>
          <a:prstGeom prst="rect">
            <a:avLst/>
          </a:prstGeom>
        </p:spPr>
      </p:pic>
      <p:grpSp>
        <p:nvGrpSpPr>
          <p:cNvPr id="87" name="Group 86"/>
          <p:cNvGrpSpPr/>
          <p:nvPr/>
        </p:nvGrpSpPr>
        <p:grpSpPr>
          <a:xfrm>
            <a:off x="7799750" y="4063511"/>
            <a:ext cx="1089490" cy="399853"/>
            <a:chOff x="7245413" y="3752164"/>
            <a:chExt cx="1257373" cy="424405"/>
          </a:xfrm>
        </p:grpSpPr>
        <p:sp>
          <p:nvSpPr>
            <p:cNvPr id="90" name="Rectangle 89"/>
            <p:cNvSpPr/>
            <p:nvPr/>
          </p:nvSpPr>
          <p:spPr>
            <a:xfrm>
              <a:off x="7615289" y="3752164"/>
              <a:ext cx="887497" cy="424405"/>
            </a:xfrm>
            <a:prstGeom prst="rect">
              <a:avLst/>
            </a:prstGeom>
          </p:spPr>
          <p:txBody>
            <a:bodyPr wrap="square" anchor="ctr">
              <a:spAutoFit/>
            </a:bodyPr>
            <a:lstStyle/>
            <a:p>
              <a:pPr fontAlgn="auto">
                <a:lnSpc>
                  <a:spcPct val="90000"/>
                </a:lnSpc>
                <a:spcBef>
                  <a:spcPts val="0"/>
                </a:spcBef>
                <a:spcAft>
                  <a:spcPts val="0"/>
                </a:spcAft>
              </a:pPr>
              <a:r>
                <a:rPr lang="en-US" sz="1050" b="1" dirty="0" smtClean="0">
                  <a:solidFill>
                    <a:prstClr val="black"/>
                  </a:solidFill>
                  <a:latin typeface="Calibri"/>
                </a:rPr>
                <a:t>Elastic </a:t>
              </a:r>
            </a:p>
            <a:p>
              <a:pPr fontAlgn="auto">
                <a:lnSpc>
                  <a:spcPct val="90000"/>
                </a:lnSpc>
                <a:spcBef>
                  <a:spcPts val="0"/>
                </a:spcBef>
                <a:spcAft>
                  <a:spcPts val="0"/>
                </a:spcAft>
              </a:pPr>
              <a:r>
                <a:rPr lang="en-US" sz="1050" b="1" dirty="0" smtClean="0">
                  <a:solidFill>
                    <a:prstClr val="black"/>
                  </a:solidFill>
                  <a:latin typeface="Calibri"/>
                </a:rPr>
                <a:t>Runtime</a:t>
              </a:r>
              <a:endParaRPr lang="en-US" sz="1050" b="1" dirty="0">
                <a:solidFill>
                  <a:prstClr val="black"/>
                </a:solidFill>
                <a:latin typeface="Calibri"/>
              </a:endParaRPr>
            </a:p>
          </p:txBody>
        </p:sp>
        <p:pic>
          <p:nvPicPr>
            <p:cNvPr id="91" name="Picture 90"/>
            <p:cNvPicPr>
              <a:picLocks/>
            </p:cNvPicPr>
            <p:nvPr/>
          </p:nvPicPr>
          <p:blipFill>
            <a:blip r:embed="rId4"/>
            <a:stretch>
              <a:fillRect/>
            </a:stretch>
          </p:blipFill>
          <p:spPr>
            <a:xfrm>
              <a:off x="7245413" y="3786318"/>
              <a:ext cx="401015" cy="368808"/>
            </a:xfrm>
            <a:prstGeom prst="rect">
              <a:avLst/>
            </a:prstGeom>
          </p:spPr>
        </p:pic>
      </p:grpSp>
    </p:spTree>
    <p:extLst>
      <p:ext uri="{BB962C8B-B14F-4D97-AF65-F5344CB8AC3E}">
        <p14:creationId xmlns:p14="http://schemas.microsoft.com/office/powerpoint/2010/main" val="312460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wipe(up)">
                                      <p:cBhvr>
                                        <p:cTn id="16" dur="500"/>
                                        <p:tgtEl>
                                          <p:spTgt spid="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childTnLst>
                          </p:cTn>
                        </p:par>
                        <p:par>
                          <p:cTn id="25" fill="hold">
                            <p:stCondLst>
                              <p:cond delay="500"/>
                            </p:stCondLst>
                            <p:childTnLst>
                              <p:par>
                                <p:cTn id="26" presetID="22" presetClass="entr" presetSubtype="4" fill="hold" nodeType="after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par>
                                <p:cTn id="29" presetID="22" presetClass="entr" presetSubtype="4"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500"/>
                                        <p:tgtEl>
                                          <p:spTgt spid="58"/>
                                        </p:tgtEl>
                                      </p:cBhvr>
                                    </p:animEffect>
                                  </p:childTnLst>
                                </p:cTn>
                              </p:par>
                              <p:par>
                                <p:cTn id="32" presetID="22" presetClass="entr" presetSubtype="4"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down)">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left)">
                                      <p:cBhvr>
                                        <p:cTn id="43" dur="500"/>
                                        <p:tgtEl>
                                          <p:spTgt spid="5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xit" presetSubtype="32" fill="hold" nodeType="clickEffect">
                                  <p:stCondLst>
                                    <p:cond delay="0"/>
                                  </p:stCondLst>
                                  <p:childTnLst>
                                    <p:anim calcmode="lin" valueType="num">
                                      <p:cBhvr>
                                        <p:cTn id="47" dur="500"/>
                                        <p:tgtEl>
                                          <p:spTgt spid="29"/>
                                        </p:tgtEl>
                                        <p:attrNameLst>
                                          <p:attrName>ppt_w</p:attrName>
                                        </p:attrNameLst>
                                      </p:cBhvr>
                                      <p:tavLst>
                                        <p:tav tm="0">
                                          <p:val>
                                            <p:strVal val="ppt_w"/>
                                          </p:val>
                                        </p:tav>
                                        <p:tav tm="100000">
                                          <p:val>
                                            <p:fltVal val="0"/>
                                          </p:val>
                                        </p:tav>
                                      </p:tavLst>
                                    </p:anim>
                                    <p:anim calcmode="lin" valueType="num">
                                      <p:cBhvr>
                                        <p:cTn id="48" dur="500"/>
                                        <p:tgtEl>
                                          <p:spTgt spid="29"/>
                                        </p:tgtEl>
                                        <p:attrNameLst>
                                          <p:attrName>ppt_h</p:attrName>
                                        </p:attrNameLst>
                                      </p:cBhvr>
                                      <p:tavLst>
                                        <p:tav tm="0">
                                          <p:val>
                                            <p:strVal val="ppt_h"/>
                                          </p:val>
                                        </p:tav>
                                        <p:tav tm="100000">
                                          <p:val>
                                            <p:fltVal val="0"/>
                                          </p:val>
                                        </p:tav>
                                      </p:tavLst>
                                    </p:anim>
                                    <p:animEffect transition="out" filter="fade">
                                      <p:cBhvr>
                                        <p:cTn id="49" dur="500"/>
                                        <p:tgtEl>
                                          <p:spTgt spid="29"/>
                                        </p:tgtEl>
                                      </p:cBhvr>
                                    </p:animEffect>
                                    <p:set>
                                      <p:cBhvr>
                                        <p:cTn id="50" dur="1" fill="hold">
                                          <p:stCondLst>
                                            <p:cond delay="499"/>
                                          </p:stCondLst>
                                        </p:cTn>
                                        <p:tgtEl>
                                          <p:spTgt spid="29"/>
                                        </p:tgtEl>
                                        <p:attrNameLst>
                                          <p:attrName>style.visibility</p:attrName>
                                        </p:attrNameLst>
                                      </p:cBhvr>
                                      <p:to>
                                        <p:strVal val="hidden"/>
                                      </p:to>
                                    </p:set>
                                  </p:childTnLst>
                                </p:cTn>
                              </p:par>
                            </p:childTnLst>
                          </p:cTn>
                        </p:par>
                        <p:par>
                          <p:cTn id="51" fill="hold">
                            <p:stCondLst>
                              <p:cond delay="500"/>
                            </p:stCondLst>
                            <p:childTnLst>
                              <p:par>
                                <p:cTn id="52" presetID="1" presetClass="exit" presetSubtype="0" fill="hold" grpId="1" nodeType="afterEffect">
                                  <p:stCondLst>
                                    <p:cond delay="0"/>
                                  </p:stCondLst>
                                  <p:childTnLst>
                                    <p:set>
                                      <p:cBhvr>
                                        <p:cTn id="53" dur="1" fill="hold">
                                          <p:stCondLst>
                                            <p:cond delay="0"/>
                                          </p:stCondLst>
                                        </p:cTn>
                                        <p:tgtEl>
                                          <p:spTgt spid="8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26" presetClass="emph" presetSubtype="0" repeatCount="3000" fill="hold" nodeType="clickEffect">
                                  <p:stCondLst>
                                    <p:cond delay="0"/>
                                  </p:stCondLst>
                                  <p:childTnLst>
                                    <p:animEffect transition="out" filter="fade">
                                      <p:cBhvr>
                                        <p:cTn id="61" dur="500" tmFilter="0, 0; .2, .5; .8, .5; 1, 0"/>
                                        <p:tgtEl>
                                          <p:spTgt spid="56"/>
                                        </p:tgtEl>
                                      </p:cBhvr>
                                    </p:animEffect>
                                    <p:animScale>
                                      <p:cBhvr>
                                        <p:cTn id="62" dur="250" autoRev="1" fill="hold"/>
                                        <p:tgtEl>
                                          <p:spTgt spid="56"/>
                                        </p:tgtEl>
                                      </p:cBhvr>
                                      <p:by x="105000" y="105000"/>
                                    </p:animScale>
                                  </p:childTnLst>
                                </p:cTn>
                              </p:par>
                              <p:par>
                                <p:cTn id="63" presetID="26" presetClass="emph" presetSubtype="0" repeatCount="3000" fill="hold" nodeType="withEffect">
                                  <p:stCondLst>
                                    <p:cond delay="0"/>
                                  </p:stCondLst>
                                  <p:childTnLst>
                                    <p:animEffect transition="out" filter="fade">
                                      <p:cBhvr>
                                        <p:cTn id="64" dur="500" tmFilter="0, 0; .2, .5; .8, .5; 1, 0"/>
                                        <p:tgtEl>
                                          <p:spTgt spid="58"/>
                                        </p:tgtEl>
                                      </p:cBhvr>
                                    </p:animEffect>
                                    <p:animScale>
                                      <p:cBhvr>
                                        <p:cTn id="65" dur="250" autoRev="1" fill="hold"/>
                                        <p:tgtEl>
                                          <p:spTgt spid="58"/>
                                        </p:tgtEl>
                                      </p:cBhvr>
                                      <p:by x="105000" y="105000"/>
                                    </p:animScale>
                                  </p:childTnLst>
                                </p:cTn>
                              </p:par>
                              <p:par>
                                <p:cTn id="66" presetID="26" presetClass="emph" presetSubtype="0" repeatCount="3000" fill="hold" nodeType="withEffect">
                                  <p:stCondLst>
                                    <p:cond delay="0"/>
                                  </p:stCondLst>
                                  <p:childTnLst>
                                    <p:animEffect transition="out" filter="fade">
                                      <p:cBhvr>
                                        <p:cTn id="67" dur="500" tmFilter="0, 0; .2, .5; .8, .5; 1, 0"/>
                                        <p:tgtEl>
                                          <p:spTgt spid="62"/>
                                        </p:tgtEl>
                                      </p:cBhvr>
                                    </p:animEffect>
                                    <p:animScale>
                                      <p:cBhvr>
                                        <p:cTn id="68" dur="250" autoRev="1" fill="hold"/>
                                        <p:tgtEl>
                                          <p:spTgt spid="62"/>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22" presetClass="entr" presetSubtype="2" fill="hold" nodeType="click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righ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53"/>
                                        </p:tgtEl>
                                      </p:cBhvr>
                                    </p:animEffect>
                                    <p:set>
                                      <p:cBhvr>
                                        <p:cTn id="78" dur="1" fill="hold">
                                          <p:stCondLst>
                                            <p:cond delay="499"/>
                                          </p:stCondLst>
                                        </p:cTn>
                                        <p:tgtEl>
                                          <p:spTgt spid="5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wipe(up)">
                                      <p:cBhvr>
                                        <p:cTn id="83" dur="500"/>
                                        <p:tgtEl>
                                          <p:spTgt spid="50"/>
                                        </p:tgtEl>
                                      </p:cBhvr>
                                    </p:animEffect>
                                  </p:childTnLst>
                                </p:cTn>
                              </p:par>
                              <p:par>
                                <p:cTn id="84" presetID="22" presetClass="entr" presetSubtype="1" fill="hold" nodeType="withEffect">
                                  <p:stCondLst>
                                    <p:cond delay="0"/>
                                  </p:stCondLst>
                                  <p:childTnLst>
                                    <p:set>
                                      <p:cBhvr>
                                        <p:cTn id="85" dur="1" fill="hold">
                                          <p:stCondLst>
                                            <p:cond delay="0"/>
                                          </p:stCondLst>
                                        </p:cTn>
                                        <p:tgtEl>
                                          <p:spTgt spid="63"/>
                                        </p:tgtEl>
                                        <p:attrNameLst>
                                          <p:attrName>style.visibility</p:attrName>
                                        </p:attrNameLst>
                                      </p:cBhvr>
                                      <p:to>
                                        <p:strVal val="visible"/>
                                      </p:to>
                                    </p:set>
                                    <p:animEffect transition="in" filter="wipe(up)">
                                      <p:cBhvr>
                                        <p:cTn id="86" dur="500"/>
                                        <p:tgtEl>
                                          <p:spTgt spid="63"/>
                                        </p:tgtEl>
                                      </p:cBhvr>
                                    </p:animEffect>
                                  </p:childTnLst>
                                </p:cTn>
                              </p:par>
                              <p:par>
                                <p:cTn id="87" presetID="22" presetClass="entr" presetSubtype="1" fill="hold"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up)">
                                      <p:cBhvr>
                                        <p:cTn id="89" dur="500"/>
                                        <p:tgtEl>
                                          <p:spTgt spid="64"/>
                                        </p:tgtEl>
                                      </p:cBhvr>
                                    </p:animEffect>
                                  </p:childTnLst>
                                </p:cTn>
                              </p:par>
                            </p:childTnLst>
                          </p:cTn>
                        </p:par>
                        <p:par>
                          <p:cTn id="90" fill="hold">
                            <p:stCondLst>
                              <p:cond delay="500"/>
                            </p:stCondLst>
                            <p:childTnLst>
                              <p:par>
                                <p:cTn id="91" presetID="26" presetClass="emph" presetSubtype="0" repeatCount="3000" fill="hold" nodeType="afterEffect">
                                  <p:stCondLst>
                                    <p:cond delay="0"/>
                                  </p:stCondLst>
                                  <p:childTnLst>
                                    <p:animEffect transition="out" filter="fade">
                                      <p:cBhvr>
                                        <p:cTn id="92" dur="500" tmFilter="0, 0; .2, .5; .8, .5; 1, 0"/>
                                        <p:tgtEl>
                                          <p:spTgt spid="50"/>
                                        </p:tgtEl>
                                      </p:cBhvr>
                                    </p:animEffect>
                                    <p:animScale>
                                      <p:cBhvr>
                                        <p:cTn id="93" dur="250" autoRev="1" fill="hold"/>
                                        <p:tgtEl>
                                          <p:spTgt spid="50"/>
                                        </p:tgtEl>
                                      </p:cBhvr>
                                      <p:by x="105000" y="105000"/>
                                    </p:animScale>
                                  </p:childTnLst>
                                </p:cTn>
                              </p:par>
                              <p:par>
                                <p:cTn id="94" presetID="26" presetClass="emph" presetSubtype="0" repeatCount="3000" fill="hold" nodeType="withEffect">
                                  <p:stCondLst>
                                    <p:cond delay="0"/>
                                  </p:stCondLst>
                                  <p:childTnLst>
                                    <p:animEffect transition="out" filter="fade">
                                      <p:cBhvr>
                                        <p:cTn id="95" dur="500" tmFilter="0, 0; .2, .5; .8, .5; 1, 0"/>
                                        <p:tgtEl>
                                          <p:spTgt spid="63"/>
                                        </p:tgtEl>
                                      </p:cBhvr>
                                    </p:animEffect>
                                    <p:animScale>
                                      <p:cBhvr>
                                        <p:cTn id="96" dur="250" autoRev="1" fill="hold"/>
                                        <p:tgtEl>
                                          <p:spTgt spid="63"/>
                                        </p:tgtEl>
                                      </p:cBhvr>
                                      <p:by x="105000" y="105000"/>
                                    </p:animScale>
                                  </p:childTnLst>
                                </p:cTn>
                              </p:par>
                              <p:par>
                                <p:cTn id="97" presetID="26" presetClass="emph" presetSubtype="0" repeatCount="3000" fill="hold" nodeType="withEffect">
                                  <p:stCondLst>
                                    <p:cond delay="0"/>
                                  </p:stCondLst>
                                  <p:childTnLst>
                                    <p:animEffect transition="out" filter="fade">
                                      <p:cBhvr>
                                        <p:cTn id="98" dur="500" tmFilter="0, 0; .2, .5; .8, .5; 1, 0"/>
                                        <p:tgtEl>
                                          <p:spTgt spid="64"/>
                                        </p:tgtEl>
                                      </p:cBhvr>
                                    </p:animEffect>
                                    <p:animScale>
                                      <p:cBhvr>
                                        <p:cTn id="99" dur="250" autoRev="1" fill="hold"/>
                                        <p:tgtEl>
                                          <p:spTgt spid="64"/>
                                        </p:tgtEl>
                                      </p:cBhvr>
                                      <p:by x="105000" y="105000"/>
                                    </p:animScale>
                                  </p:childTnLst>
                                </p:cTn>
                              </p:par>
                            </p:childTnLst>
                          </p:cTn>
                        </p:par>
                        <p:par>
                          <p:cTn id="100" fill="hold">
                            <p:stCondLst>
                              <p:cond delay="20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500"/>
                                        <p:tgtEl>
                                          <p:spTgt spid="60"/>
                                        </p:tgtEl>
                                      </p:cBhvr>
                                    </p:animEffect>
                                  </p:childTnLst>
                                </p:cTn>
                              </p:par>
                            </p:childTnLst>
                          </p:cTn>
                        </p:par>
                        <p:par>
                          <p:cTn id="104" fill="hold">
                            <p:stCondLst>
                              <p:cond delay="2500"/>
                            </p:stCondLst>
                            <p:childTnLst>
                              <p:par>
                                <p:cTn id="105" presetID="42" presetClass="path" presetSubtype="0" accel="50000" decel="50000" fill="hold" grpId="0" nodeType="afterEffect">
                                  <p:stCondLst>
                                    <p:cond delay="0"/>
                                  </p:stCondLst>
                                  <p:childTnLst>
                                    <p:animMotion origin="layout" path="M -2.77681E-7 -4.34917E-6 L 0.13502 0.53424 " pathEditMode="relative" rAng="0" ptsTypes="AA">
                                      <p:cBhvr>
                                        <p:cTn id="106" dur="2000" fill="hold"/>
                                        <p:tgtEl>
                                          <p:spTgt spid="59"/>
                                        </p:tgtEl>
                                        <p:attrNameLst>
                                          <p:attrName>ppt_x</p:attrName>
                                          <p:attrName>ppt_y</p:attrName>
                                        </p:attrNameLst>
                                      </p:cBhvr>
                                      <p:rCtr x="6751" y="26712"/>
                                    </p:animMotion>
                                  </p:childTnLst>
                                </p:cTn>
                              </p:par>
                              <p:par>
                                <p:cTn id="107" presetID="1"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par>
                                <p:cTn id="109" presetID="0" presetClass="path" presetSubtype="0" accel="50000" decel="50000" fill="hold" grpId="1" nodeType="withEffect">
                                  <p:stCondLst>
                                    <p:cond delay="0"/>
                                  </p:stCondLst>
                                  <p:childTnLst>
                                    <p:animMotion origin="layout" path="M -4.62339E-6 -4.34917E-6 L -0.23047 0.48705 " pathEditMode="relative" rAng="0" ptsTypes="AA">
                                      <p:cBhvr>
                                        <p:cTn id="110" dur="2000" fill="hold"/>
                                        <p:tgtEl>
                                          <p:spTgt spid="45"/>
                                        </p:tgtEl>
                                        <p:attrNameLst>
                                          <p:attrName>ppt_x</p:attrName>
                                          <p:attrName>ppt_y</p:attrName>
                                        </p:attrNameLst>
                                      </p:cBhvr>
                                      <p:rCtr x="-11524" y="24337"/>
                                    </p:animMotion>
                                  </p:childTnLst>
                                </p:cTn>
                              </p:par>
                            </p:childTnLst>
                          </p:cTn>
                        </p:par>
                        <p:par>
                          <p:cTn id="111" fill="hold">
                            <p:stCondLst>
                              <p:cond delay="4500"/>
                            </p:stCondLst>
                            <p:childTnLst>
                              <p:par>
                                <p:cTn id="112" presetID="16" presetClass="entr" presetSubtype="21" fill="hold" grpId="0"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arn(inVertical)">
                                      <p:cBhvr>
                                        <p:cTn id="114" dur="500"/>
                                        <p:tgtEl>
                                          <p:spTgt spid="61"/>
                                        </p:tgtEl>
                                      </p:cBhvr>
                                    </p:animEffect>
                                  </p:childTnLst>
                                </p:cTn>
                              </p:par>
                            </p:childTnLst>
                          </p:cTn>
                        </p:par>
                        <p:par>
                          <p:cTn id="115" fill="hold">
                            <p:stCondLst>
                              <p:cond delay="5000"/>
                            </p:stCondLst>
                            <p:childTnLst>
                              <p:par>
                                <p:cTn id="116" presetID="10" presetClass="exit" presetSubtype="0" fill="hold" grpId="1" nodeType="afterEffect">
                                  <p:stCondLst>
                                    <p:cond delay="0"/>
                                  </p:stCondLst>
                                  <p:childTnLst>
                                    <p:animEffect transition="out" filter="fade">
                                      <p:cBhvr>
                                        <p:cTn id="117" dur="500"/>
                                        <p:tgtEl>
                                          <p:spTgt spid="67"/>
                                        </p:tgtEl>
                                      </p:cBhvr>
                                    </p:animEffect>
                                    <p:set>
                                      <p:cBhvr>
                                        <p:cTn id="118" dur="1" fill="hold">
                                          <p:stCondLst>
                                            <p:cond delay="499"/>
                                          </p:stCondLst>
                                        </p:cTn>
                                        <p:tgtEl>
                                          <p:spTgt spid="67"/>
                                        </p:tgtEl>
                                        <p:attrNameLst>
                                          <p:attrName>style.visibility</p:attrName>
                                        </p:attrNameLst>
                                      </p:cBhvr>
                                      <p:to>
                                        <p:strVal val="hidden"/>
                                      </p:to>
                                    </p:set>
                                  </p:childTnLst>
                                </p:cTn>
                              </p:par>
                              <p:par>
                                <p:cTn id="119" presetID="10" presetClass="entr" presetSubtype="0" fill="hold" grpId="2" nodeType="withEffect">
                                  <p:stCondLst>
                                    <p:cond delay="0"/>
                                  </p:stCondLst>
                                  <p:childTnLst>
                                    <p:set>
                                      <p:cBhvr>
                                        <p:cTn id="120" dur="1" fill="hold">
                                          <p:stCondLst>
                                            <p:cond delay="0"/>
                                          </p:stCondLst>
                                        </p:cTn>
                                        <p:tgtEl>
                                          <p:spTgt spid="88"/>
                                        </p:tgtEl>
                                        <p:attrNameLst>
                                          <p:attrName>style.visibility</p:attrName>
                                        </p:attrNameLst>
                                      </p:cBhvr>
                                      <p:to>
                                        <p:strVal val="visible"/>
                                      </p:to>
                                    </p:set>
                                    <p:animEffect transition="in" filter="fade">
                                      <p:cBhvr>
                                        <p:cTn id="121" dur="500"/>
                                        <p:tgtEl>
                                          <p:spTgt spid="88"/>
                                        </p:tgtEl>
                                      </p:cBhvr>
                                    </p:animEffect>
                                  </p:childTnLst>
                                </p:cTn>
                              </p:par>
                            </p:childTnLst>
                          </p:cTn>
                        </p:par>
                      </p:childTnLst>
                    </p:cTn>
                  </p:par>
                  <p:par>
                    <p:cTn id="122" fill="hold">
                      <p:stCondLst>
                        <p:cond delay="indefinite"/>
                      </p:stCondLst>
                      <p:childTnLst>
                        <p:par>
                          <p:cTn id="123" fill="hold">
                            <p:stCondLst>
                              <p:cond delay="0"/>
                            </p:stCondLst>
                            <p:childTnLst>
                              <p:par>
                                <p:cTn id="124" presetID="26" presetClass="emph" presetSubtype="0" repeatCount="3000" fill="hold" nodeType="clickEffect">
                                  <p:stCondLst>
                                    <p:cond delay="0"/>
                                  </p:stCondLst>
                                  <p:childTnLst>
                                    <p:animEffect transition="out" filter="fade">
                                      <p:cBhvr>
                                        <p:cTn id="125" dur="500" tmFilter="0, 0; .2, .5; .8, .5; 1, 0"/>
                                        <p:tgtEl>
                                          <p:spTgt spid="56"/>
                                        </p:tgtEl>
                                      </p:cBhvr>
                                    </p:animEffect>
                                    <p:animScale>
                                      <p:cBhvr>
                                        <p:cTn id="126" dur="250" autoRev="1" fill="hold"/>
                                        <p:tgtEl>
                                          <p:spTgt spid="56"/>
                                        </p:tgtEl>
                                      </p:cBhvr>
                                      <p:by x="105000" y="105000"/>
                                    </p:animScale>
                                  </p:childTnLst>
                                </p:cTn>
                              </p:par>
                              <p:par>
                                <p:cTn id="127" presetID="26" presetClass="emph" presetSubtype="0" repeatCount="3000" fill="hold" nodeType="withEffect">
                                  <p:stCondLst>
                                    <p:cond delay="0"/>
                                  </p:stCondLst>
                                  <p:childTnLst>
                                    <p:animEffect transition="out" filter="fade">
                                      <p:cBhvr>
                                        <p:cTn id="128" dur="500" tmFilter="0, 0; .2, .5; .8, .5; 1, 0"/>
                                        <p:tgtEl>
                                          <p:spTgt spid="58"/>
                                        </p:tgtEl>
                                      </p:cBhvr>
                                    </p:animEffect>
                                    <p:animScale>
                                      <p:cBhvr>
                                        <p:cTn id="129" dur="250" autoRev="1" fill="hold"/>
                                        <p:tgtEl>
                                          <p:spTgt spid="58"/>
                                        </p:tgtEl>
                                      </p:cBhvr>
                                      <p:by x="105000" y="105000"/>
                                    </p:animScale>
                                  </p:childTnLst>
                                </p:cTn>
                              </p:par>
                              <p:par>
                                <p:cTn id="130" presetID="26" presetClass="emph" presetSubtype="0" repeatCount="3000" fill="hold" nodeType="withEffect">
                                  <p:stCondLst>
                                    <p:cond delay="0"/>
                                  </p:stCondLst>
                                  <p:childTnLst>
                                    <p:animEffect transition="out" filter="fade">
                                      <p:cBhvr>
                                        <p:cTn id="131" dur="500" tmFilter="0, 0; .2, .5; .8, .5; 1, 0"/>
                                        <p:tgtEl>
                                          <p:spTgt spid="62"/>
                                        </p:tgtEl>
                                      </p:cBhvr>
                                    </p:animEffect>
                                    <p:animScale>
                                      <p:cBhvr>
                                        <p:cTn id="132" dur="250" autoRev="1" fill="hold"/>
                                        <p:tgtEl>
                                          <p:spTgt spid="62"/>
                                        </p:tgtEl>
                                      </p:cBhvr>
                                      <p:by x="105000" y="105000"/>
                                    </p:animScale>
                                  </p:childTnLst>
                                </p:cTn>
                              </p:par>
                            </p:childTnLst>
                          </p:cTn>
                        </p:par>
                        <p:par>
                          <p:cTn id="133" fill="hold">
                            <p:stCondLst>
                              <p:cond delay="1500"/>
                            </p:stCondLst>
                            <p:childTnLst>
                              <p:par>
                                <p:cTn id="134" presetID="22" presetClass="entr" presetSubtype="2" fill="hold" nodeType="afterEffect">
                                  <p:stCondLst>
                                    <p:cond delay="0"/>
                                  </p:stCondLst>
                                  <p:childTnLst>
                                    <p:set>
                                      <p:cBhvr>
                                        <p:cTn id="135" dur="1" fill="hold">
                                          <p:stCondLst>
                                            <p:cond delay="0"/>
                                          </p:stCondLst>
                                        </p:cTn>
                                        <p:tgtEl>
                                          <p:spTgt spid="46"/>
                                        </p:tgtEl>
                                        <p:attrNameLst>
                                          <p:attrName>style.visibility</p:attrName>
                                        </p:attrNameLst>
                                      </p:cBhvr>
                                      <p:to>
                                        <p:strVal val="visible"/>
                                      </p:to>
                                    </p:set>
                                    <p:animEffect transition="in" filter="wipe(right)">
                                      <p:cBhvr>
                                        <p:cTn id="136" dur="500"/>
                                        <p:tgtEl>
                                          <p:spTgt spid="46"/>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8"/>
                                        </p:tgtEl>
                                        <p:attrNameLst>
                                          <p:attrName>style.visibility</p:attrName>
                                        </p:attrNameLst>
                                      </p:cBhvr>
                                      <p:to>
                                        <p:strVal val="visible"/>
                                      </p:to>
                                    </p:set>
                                    <p:animEffect transition="in" filter="fade">
                                      <p:cBhvr>
                                        <p:cTn id="139" dur="500"/>
                                        <p:tgtEl>
                                          <p:spTgt spid="88"/>
                                        </p:tgtEl>
                                      </p:cBhvr>
                                    </p:animEffec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1" nodeType="clickEffect">
                                  <p:stCondLst>
                                    <p:cond delay="0"/>
                                  </p:stCondLst>
                                  <p:childTnLst>
                                    <p:set>
                                      <p:cBhvr>
                                        <p:cTn id="143" dur="1" fill="hold">
                                          <p:stCondLst>
                                            <p:cond delay="0"/>
                                          </p:stCondLst>
                                        </p:cTn>
                                        <p:tgtEl>
                                          <p:spTgt spid="88"/>
                                        </p:tgtEl>
                                        <p:attrNameLst>
                                          <p:attrName>style.visibility</p:attrName>
                                        </p:attrNameLst>
                                      </p:cBhvr>
                                      <p:to>
                                        <p:strVal val="hidden"/>
                                      </p:to>
                                    </p:set>
                                  </p:childTnLst>
                                </p:cTn>
                              </p:par>
                            </p:childTnLst>
                          </p:cTn>
                        </p:par>
                        <p:par>
                          <p:cTn id="144" fill="hold">
                            <p:stCondLst>
                              <p:cond delay="0"/>
                            </p:stCondLst>
                            <p:childTnLst>
                              <p:par>
                                <p:cTn id="145" presetID="22" presetClass="entr" presetSubtype="8" fill="hold" nodeType="after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wipe(left)">
                                      <p:cBhvr>
                                        <p:cTn id="147" dur="500"/>
                                        <p:tgtEl>
                                          <p:spTgt spid="89"/>
                                        </p:tgtEl>
                                      </p:cBhvr>
                                    </p:animEffect>
                                  </p:childTnLst>
                                </p:cTn>
                              </p:par>
                            </p:childTnLst>
                          </p:cTn>
                        </p:par>
                        <p:par>
                          <p:cTn id="148" fill="hold">
                            <p:stCondLst>
                              <p:cond delay="500"/>
                            </p:stCondLst>
                            <p:childTnLst>
                              <p:par>
                                <p:cTn id="149" presetID="22" presetClass="entr" presetSubtype="1" fill="hold" nodeType="after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wipe(up)">
                                      <p:cBhvr>
                                        <p:cTn id="15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48" grpId="0" animBg="1"/>
      <p:bldP spid="59" grpId="0" animBg="1"/>
      <p:bldP spid="60" grpId="0" animBg="1"/>
      <p:bldP spid="61" grpId="0" animBg="1"/>
      <p:bldP spid="45" grpId="0"/>
      <p:bldP spid="45" grpId="1"/>
      <p:bldP spid="67" grpId="0" animBg="1"/>
      <p:bldP spid="67" grpId="1" animBg="1"/>
      <p:bldP spid="68" grpId="0"/>
      <p:bldP spid="88" grpId="0" animBg="1"/>
      <p:bldP spid="88" grpId="1" animBg="1"/>
      <p:bldP spid="88"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HA 2 - Elastic Runtime </a:t>
            </a:r>
            <a:r>
              <a:rPr lang="en-US" sz="2800" dirty="0">
                <a:solidFill>
                  <a:srgbClr val="2C95DD"/>
                </a:solidFill>
              </a:rPr>
              <a:t>Processes are Monitored</a:t>
            </a:r>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16" name="Rounded Rectangle 15"/>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27" name="Group 26"/>
          <p:cNvGrpSpPr/>
          <p:nvPr/>
        </p:nvGrpSpPr>
        <p:grpSpPr>
          <a:xfrm>
            <a:off x="6168884" y="1215518"/>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46730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44" name="Arc 43"/>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Arc 5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5" name="Group 74"/>
          <p:cNvGrpSpPr/>
          <p:nvPr/>
        </p:nvGrpSpPr>
        <p:grpSpPr>
          <a:xfrm>
            <a:off x="6966981" y="1257499"/>
            <a:ext cx="908413" cy="628451"/>
            <a:chOff x="6824383" y="943772"/>
            <a:chExt cx="1163827" cy="805155"/>
          </a:xfrm>
        </p:grpSpPr>
        <p:sp>
          <p:nvSpPr>
            <p:cNvPr id="70"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30048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down)">
                                      <p:cBhvr>
                                        <p:cTn id="7" dur="1000"/>
                                        <p:tgtEl>
                                          <p:spTgt spid="7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
                                        <p:tgtEl>
                                          <p:spTgt spid="4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100"/>
                                        <p:tgtEl>
                                          <p:spTgt spid="5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
                                        <p:tgtEl>
                                          <p:spTgt spid="55"/>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1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
                                        <p:tgtEl>
                                          <p:spTgt spid="54"/>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
                                        <p:tgtEl>
                                          <p:spTgt spid="53"/>
                                        </p:tgtEl>
                                      </p:cBhvr>
                                    </p:animEffect>
                                  </p:childTnLst>
                                </p:cTn>
                              </p:par>
                            </p:childTnLst>
                          </p:cTn>
                        </p:par>
                        <p:par>
                          <p:cTn id="38" fill="hold">
                            <p:stCondLst>
                              <p:cond delay="1300"/>
                            </p:stCondLst>
                            <p:childTnLst>
                              <p:par>
                                <p:cTn id="39" presetID="10" presetClass="entr" presetSubtype="0"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1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100"/>
                                        <p:tgtEl>
                                          <p:spTgt spid="52"/>
                                        </p:tgtEl>
                                      </p:cBhvr>
                                    </p:animEffect>
                                  </p:childTnLst>
                                </p:cTn>
                              </p:par>
                              <p:par>
                                <p:cTn id="48" presetID="10" presetClass="exit" presetSubtype="0" fill="hold" grpId="1" nodeType="withEffect">
                                  <p:stCondLst>
                                    <p:cond delay="0"/>
                                  </p:stCondLst>
                                  <p:childTnLst>
                                    <p:animEffect transition="out" filter="fade">
                                      <p:cBhvr>
                                        <p:cTn id="49" dur="100"/>
                                        <p:tgtEl>
                                          <p:spTgt spid="47"/>
                                        </p:tgtEl>
                                      </p:cBhvr>
                                    </p:animEffect>
                                    <p:set>
                                      <p:cBhvr>
                                        <p:cTn id="50" dur="1" fill="hold">
                                          <p:stCondLst>
                                            <p:cond delay="99"/>
                                          </p:stCondLst>
                                        </p:cTn>
                                        <p:tgtEl>
                                          <p:spTgt spid="47"/>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100"/>
                                        <p:tgtEl>
                                          <p:spTgt spid="51"/>
                                        </p:tgtEl>
                                      </p:cBhvr>
                                    </p:animEffect>
                                    <p:set>
                                      <p:cBhvr>
                                        <p:cTn id="53" dur="1" fill="hold">
                                          <p:stCondLst>
                                            <p:cond delay="99"/>
                                          </p:stCondLst>
                                        </p:cTn>
                                        <p:tgtEl>
                                          <p:spTgt spid="5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100"/>
                                        <p:tgtEl>
                                          <p:spTgt spid="55"/>
                                        </p:tgtEl>
                                      </p:cBhvr>
                                    </p:animEffect>
                                    <p:set>
                                      <p:cBhvr>
                                        <p:cTn id="56" dur="1" fill="hold">
                                          <p:stCondLst>
                                            <p:cond delay="99"/>
                                          </p:stCondLst>
                                        </p:cTn>
                                        <p:tgtEl>
                                          <p:spTgt spid="55"/>
                                        </p:tgtEl>
                                        <p:attrNameLst>
                                          <p:attrName>style.visibility</p:attrName>
                                        </p:attrNameLst>
                                      </p:cBhvr>
                                      <p:to>
                                        <p:strVal val="hidden"/>
                                      </p:to>
                                    </p:set>
                                  </p:childTnLst>
                                </p:cTn>
                              </p:par>
                            </p:childTnLst>
                          </p:cTn>
                        </p:par>
                        <p:par>
                          <p:cTn id="57" fill="hold">
                            <p:stCondLst>
                              <p:cond delay="1400"/>
                            </p:stCondLst>
                            <p:childTnLst>
                              <p:par>
                                <p:cTn id="58" presetID="10" presetClass="exit" presetSubtype="0" fill="hold" grpId="1" nodeType="afterEffect">
                                  <p:stCondLst>
                                    <p:cond delay="0"/>
                                  </p:stCondLst>
                                  <p:childTnLst>
                                    <p:animEffect transition="out" filter="fade">
                                      <p:cBhvr>
                                        <p:cTn id="59" dur="100"/>
                                        <p:tgtEl>
                                          <p:spTgt spid="46"/>
                                        </p:tgtEl>
                                      </p:cBhvr>
                                    </p:animEffect>
                                    <p:set>
                                      <p:cBhvr>
                                        <p:cTn id="60" dur="1" fill="hold">
                                          <p:stCondLst>
                                            <p:cond delay="99"/>
                                          </p:stCondLst>
                                        </p:cTn>
                                        <p:tgtEl>
                                          <p:spTgt spid="4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100"/>
                                        <p:tgtEl>
                                          <p:spTgt spid="50"/>
                                        </p:tgtEl>
                                      </p:cBhvr>
                                    </p:animEffect>
                                    <p:set>
                                      <p:cBhvr>
                                        <p:cTn id="63" dur="1" fill="hold">
                                          <p:stCondLst>
                                            <p:cond delay="99"/>
                                          </p:stCondLst>
                                        </p:cTn>
                                        <p:tgtEl>
                                          <p:spTgt spid="50"/>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100"/>
                                        <p:tgtEl>
                                          <p:spTgt spid="54"/>
                                        </p:tgtEl>
                                      </p:cBhvr>
                                    </p:animEffect>
                                    <p:set>
                                      <p:cBhvr>
                                        <p:cTn id="66" dur="1" fill="hold">
                                          <p:stCondLst>
                                            <p:cond delay="99"/>
                                          </p:stCondLst>
                                        </p:cTn>
                                        <p:tgtEl>
                                          <p:spTgt spid="54"/>
                                        </p:tgtEl>
                                        <p:attrNameLst>
                                          <p:attrName>style.visibility</p:attrName>
                                        </p:attrNameLst>
                                      </p:cBhvr>
                                      <p:to>
                                        <p:strVal val="hidden"/>
                                      </p:to>
                                    </p:set>
                                  </p:childTnLst>
                                </p:cTn>
                              </p:par>
                            </p:childTnLst>
                          </p:cTn>
                        </p:par>
                        <p:par>
                          <p:cTn id="67" fill="hold">
                            <p:stCondLst>
                              <p:cond delay="1500"/>
                            </p:stCondLst>
                            <p:childTnLst>
                              <p:par>
                                <p:cTn id="68" presetID="10" presetClass="exit" presetSubtype="0" fill="hold" grpId="1" nodeType="afterEffect">
                                  <p:stCondLst>
                                    <p:cond delay="0"/>
                                  </p:stCondLst>
                                  <p:childTnLst>
                                    <p:animEffect transition="out" filter="fade">
                                      <p:cBhvr>
                                        <p:cTn id="69" dur="100"/>
                                        <p:tgtEl>
                                          <p:spTgt spid="45"/>
                                        </p:tgtEl>
                                      </p:cBhvr>
                                    </p:animEffect>
                                    <p:set>
                                      <p:cBhvr>
                                        <p:cTn id="70" dur="1" fill="hold">
                                          <p:stCondLst>
                                            <p:cond delay="99"/>
                                          </p:stCondLst>
                                        </p:cTn>
                                        <p:tgtEl>
                                          <p:spTgt spid="4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
                                        <p:tgtEl>
                                          <p:spTgt spid="49"/>
                                        </p:tgtEl>
                                      </p:cBhvr>
                                    </p:animEffect>
                                    <p:set>
                                      <p:cBhvr>
                                        <p:cTn id="73" dur="1" fill="hold">
                                          <p:stCondLst>
                                            <p:cond delay="99"/>
                                          </p:stCondLst>
                                        </p:cTn>
                                        <p:tgtEl>
                                          <p:spTgt spid="4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100"/>
                                        <p:tgtEl>
                                          <p:spTgt spid="53"/>
                                        </p:tgtEl>
                                      </p:cBhvr>
                                    </p:animEffect>
                                    <p:set>
                                      <p:cBhvr>
                                        <p:cTn id="76" dur="1" fill="hold">
                                          <p:stCondLst>
                                            <p:cond delay="99"/>
                                          </p:stCondLst>
                                        </p:cTn>
                                        <p:tgtEl>
                                          <p:spTgt spid="53"/>
                                        </p:tgtEl>
                                        <p:attrNameLst>
                                          <p:attrName>style.visibility</p:attrName>
                                        </p:attrNameLst>
                                      </p:cBhvr>
                                      <p:to>
                                        <p:strVal val="hidden"/>
                                      </p:to>
                                    </p:set>
                                  </p:childTnLst>
                                </p:cTn>
                              </p:par>
                            </p:childTnLst>
                          </p:cTn>
                        </p:par>
                        <p:par>
                          <p:cTn id="77" fill="hold">
                            <p:stCondLst>
                              <p:cond delay="1600"/>
                            </p:stCondLst>
                            <p:childTnLst>
                              <p:par>
                                <p:cTn id="78" presetID="10" presetClass="exit" presetSubtype="0" fill="hold" grpId="1" nodeType="afterEffect">
                                  <p:stCondLst>
                                    <p:cond delay="0"/>
                                  </p:stCondLst>
                                  <p:childTnLst>
                                    <p:animEffect transition="out" filter="fade">
                                      <p:cBhvr>
                                        <p:cTn id="79" dur="100"/>
                                        <p:tgtEl>
                                          <p:spTgt spid="44"/>
                                        </p:tgtEl>
                                      </p:cBhvr>
                                    </p:animEffect>
                                    <p:set>
                                      <p:cBhvr>
                                        <p:cTn id="80" dur="1" fill="hold">
                                          <p:stCondLst>
                                            <p:cond delay="99"/>
                                          </p:stCondLst>
                                        </p:cTn>
                                        <p:tgtEl>
                                          <p:spTgt spid="44"/>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100"/>
                                        <p:tgtEl>
                                          <p:spTgt spid="48"/>
                                        </p:tgtEl>
                                      </p:cBhvr>
                                    </p:animEffect>
                                    <p:set>
                                      <p:cBhvr>
                                        <p:cTn id="83" dur="1" fill="hold">
                                          <p:stCondLst>
                                            <p:cond delay="99"/>
                                          </p:stCondLst>
                                        </p:cTn>
                                        <p:tgtEl>
                                          <p:spTgt spid="48"/>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100"/>
                                        <p:tgtEl>
                                          <p:spTgt spid="52"/>
                                        </p:tgtEl>
                                      </p:cBhvr>
                                    </p:animEffect>
                                    <p:set>
                                      <p:cBhvr>
                                        <p:cTn id="86" dur="1" fill="hold">
                                          <p:stCondLst>
                                            <p:cond delay="99"/>
                                          </p:stCondLst>
                                        </p:cTn>
                                        <p:tgtEl>
                                          <p:spTgt spid="52"/>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fade">
                                      <p:cBhvr>
                                        <p:cTn id="89" dur="100"/>
                                        <p:tgtEl>
                                          <p:spTgt spid="6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100"/>
                                        <p:tgtEl>
                                          <p:spTgt spid="67"/>
                                        </p:tgtEl>
                                      </p:cBhvr>
                                    </p:animEffect>
                                  </p:childTnLst>
                                </p:cTn>
                              </p:par>
                            </p:childTnLst>
                          </p:cTn>
                        </p:par>
                        <p:par>
                          <p:cTn id="93" fill="hold">
                            <p:stCondLst>
                              <p:cond delay="1700"/>
                            </p:stCondLst>
                            <p:childTnLst>
                              <p:par>
                                <p:cTn id="94" presetID="10" presetClass="entr" presetSubtype="0" fill="hold" grpId="0" nodeType="afterEffect">
                                  <p:stCondLst>
                                    <p:cond delay="0"/>
                                  </p:stCondLst>
                                  <p:childTnLst>
                                    <p:set>
                                      <p:cBhvr>
                                        <p:cTn id="95" dur="1" fill="hold">
                                          <p:stCondLst>
                                            <p:cond delay="0"/>
                                          </p:stCondLst>
                                        </p:cTn>
                                        <p:tgtEl>
                                          <p:spTgt spid="62"/>
                                        </p:tgtEl>
                                        <p:attrNameLst>
                                          <p:attrName>style.visibility</p:attrName>
                                        </p:attrNameLst>
                                      </p:cBhvr>
                                      <p:to>
                                        <p:strVal val="visible"/>
                                      </p:to>
                                    </p:set>
                                    <p:animEffect transition="in" filter="fade">
                                      <p:cBhvr>
                                        <p:cTn id="96" dur="100"/>
                                        <p:tgtEl>
                                          <p:spTgt spid="6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fade">
                                      <p:cBhvr>
                                        <p:cTn id="99" dur="100"/>
                                        <p:tgtEl>
                                          <p:spTgt spid="66"/>
                                        </p:tgtEl>
                                      </p:cBhvr>
                                    </p:animEffect>
                                  </p:childTnLst>
                                </p:cTn>
                              </p:par>
                            </p:childTnLst>
                          </p:cTn>
                        </p:par>
                        <p:par>
                          <p:cTn id="100" fill="hold">
                            <p:stCondLst>
                              <p:cond delay="1800"/>
                            </p:stCondLst>
                            <p:childTnLst>
                              <p:par>
                                <p:cTn id="101" presetID="10" presetClass="entr" presetSubtype="0" fill="hold" grpId="0" nodeType="after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100"/>
                                        <p:tgtEl>
                                          <p:spTgt spid="6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100"/>
                                        <p:tgtEl>
                                          <p:spTgt spid="65"/>
                                        </p:tgtEl>
                                      </p:cBhvr>
                                    </p:animEffect>
                                  </p:childTnLst>
                                </p:cTn>
                              </p:par>
                            </p:childTnLst>
                          </p:cTn>
                        </p:par>
                        <p:par>
                          <p:cTn id="107" fill="hold">
                            <p:stCondLst>
                              <p:cond delay="1900"/>
                            </p:stCondLst>
                            <p:childTnLst>
                              <p:par>
                                <p:cTn id="108" presetID="10" presetClass="entr" presetSubtype="0" fill="hold" grpId="0" nodeType="after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100"/>
                                        <p:tgtEl>
                                          <p:spTgt spid="6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100"/>
                                        <p:tgtEl>
                                          <p:spTgt spid="64"/>
                                        </p:tgtEl>
                                      </p:cBhvr>
                                    </p:animEffect>
                                  </p:childTnLst>
                                </p:cTn>
                              </p:par>
                              <p:par>
                                <p:cTn id="114" presetID="10" presetClass="exit" presetSubtype="0" fill="hold" grpId="1" nodeType="withEffect">
                                  <p:stCondLst>
                                    <p:cond delay="0"/>
                                  </p:stCondLst>
                                  <p:childTnLst>
                                    <p:animEffect transition="out" filter="fade">
                                      <p:cBhvr>
                                        <p:cTn id="115" dur="100"/>
                                        <p:tgtEl>
                                          <p:spTgt spid="63"/>
                                        </p:tgtEl>
                                      </p:cBhvr>
                                    </p:animEffect>
                                    <p:set>
                                      <p:cBhvr>
                                        <p:cTn id="116" dur="1" fill="hold">
                                          <p:stCondLst>
                                            <p:cond delay="99"/>
                                          </p:stCondLst>
                                        </p:cTn>
                                        <p:tgtEl>
                                          <p:spTgt spid="63"/>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100"/>
                                        <p:tgtEl>
                                          <p:spTgt spid="67"/>
                                        </p:tgtEl>
                                      </p:cBhvr>
                                    </p:animEffect>
                                    <p:set>
                                      <p:cBhvr>
                                        <p:cTn id="119" dur="1" fill="hold">
                                          <p:stCondLst>
                                            <p:cond delay="99"/>
                                          </p:stCondLst>
                                        </p:cTn>
                                        <p:tgtEl>
                                          <p:spTgt spid="67"/>
                                        </p:tgtEl>
                                        <p:attrNameLst>
                                          <p:attrName>style.visibility</p:attrName>
                                        </p:attrNameLst>
                                      </p:cBhvr>
                                      <p:to>
                                        <p:strVal val="hidden"/>
                                      </p:to>
                                    </p:set>
                                  </p:childTnLst>
                                </p:cTn>
                              </p:par>
                            </p:childTnLst>
                          </p:cTn>
                        </p:par>
                        <p:par>
                          <p:cTn id="120" fill="hold">
                            <p:stCondLst>
                              <p:cond delay="2000"/>
                            </p:stCondLst>
                            <p:childTnLst>
                              <p:par>
                                <p:cTn id="121" presetID="10" presetClass="exit" presetSubtype="0" fill="hold" grpId="1" nodeType="afterEffect">
                                  <p:stCondLst>
                                    <p:cond delay="0"/>
                                  </p:stCondLst>
                                  <p:childTnLst>
                                    <p:animEffect transition="out" filter="fade">
                                      <p:cBhvr>
                                        <p:cTn id="122" dur="100"/>
                                        <p:tgtEl>
                                          <p:spTgt spid="62"/>
                                        </p:tgtEl>
                                      </p:cBhvr>
                                    </p:animEffect>
                                    <p:set>
                                      <p:cBhvr>
                                        <p:cTn id="123" dur="1" fill="hold">
                                          <p:stCondLst>
                                            <p:cond delay="99"/>
                                          </p:stCondLst>
                                        </p:cTn>
                                        <p:tgtEl>
                                          <p:spTgt spid="62"/>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100"/>
                                        <p:tgtEl>
                                          <p:spTgt spid="66"/>
                                        </p:tgtEl>
                                      </p:cBhvr>
                                    </p:animEffect>
                                    <p:set>
                                      <p:cBhvr>
                                        <p:cTn id="126" dur="1" fill="hold">
                                          <p:stCondLst>
                                            <p:cond delay="99"/>
                                          </p:stCondLst>
                                        </p:cTn>
                                        <p:tgtEl>
                                          <p:spTgt spid="66"/>
                                        </p:tgtEl>
                                        <p:attrNameLst>
                                          <p:attrName>style.visibility</p:attrName>
                                        </p:attrNameLst>
                                      </p:cBhvr>
                                      <p:to>
                                        <p:strVal val="hidden"/>
                                      </p:to>
                                    </p:set>
                                  </p:childTnLst>
                                </p:cTn>
                              </p:par>
                            </p:childTnLst>
                          </p:cTn>
                        </p:par>
                        <p:par>
                          <p:cTn id="127" fill="hold">
                            <p:stCondLst>
                              <p:cond delay="2100"/>
                            </p:stCondLst>
                            <p:childTnLst>
                              <p:par>
                                <p:cTn id="128" presetID="10" presetClass="exit" presetSubtype="0" fill="hold" grpId="1" nodeType="afterEffect">
                                  <p:stCondLst>
                                    <p:cond delay="0"/>
                                  </p:stCondLst>
                                  <p:childTnLst>
                                    <p:animEffect transition="out" filter="fade">
                                      <p:cBhvr>
                                        <p:cTn id="129" dur="100"/>
                                        <p:tgtEl>
                                          <p:spTgt spid="61"/>
                                        </p:tgtEl>
                                      </p:cBhvr>
                                    </p:animEffect>
                                    <p:set>
                                      <p:cBhvr>
                                        <p:cTn id="130" dur="1" fill="hold">
                                          <p:stCondLst>
                                            <p:cond delay="99"/>
                                          </p:stCondLst>
                                        </p:cTn>
                                        <p:tgtEl>
                                          <p:spTgt spid="61"/>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100"/>
                                        <p:tgtEl>
                                          <p:spTgt spid="65"/>
                                        </p:tgtEl>
                                      </p:cBhvr>
                                    </p:animEffect>
                                    <p:set>
                                      <p:cBhvr>
                                        <p:cTn id="133" dur="1" fill="hold">
                                          <p:stCondLst>
                                            <p:cond delay="99"/>
                                          </p:stCondLst>
                                        </p:cTn>
                                        <p:tgtEl>
                                          <p:spTgt spid="65"/>
                                        </p:tgtEl>
                                        <p:attrNameLst>
                                          <p:attrName>style.visibility</p:attrName>
                                        </p:attrNameLst>
                                      </p:cBhvr>
                                      <p:to>
                                        <p:strVal val="hidden"/>
                                      </p:to>
                                    </p:set>
                                  </p:childTnLst>
                                </p:cTn>
                              </p:par>
                            </p:childTnLst>
                          </p:cTn>
                        </p:par>
                        <p:par>
                          <p:cTn id="134" fill="hold">
                            <p:stCondLst>
                              <p:cond delay="2200"/>
                            </p:stCondLst>
                            <p:childTnLst>
                              <p:par>
                                <p:cTn id="135" presetID="10" presetClass="exit" presetSubtype="0" fill="hold" grpId="1" nodeType="afterEffect">
                                  <p:stCondLst>
                                    <p:cond delay="0"/>
                                  </p:stCondLst>
                                  <p:childTnLst>
                                    <p:animEffect transition="out" filter="fade">
                                      <p:cBhvr>
                                        <p:cTn id="136" dur="100"/>
                                        <p:tgtEl>
                                          <p:spTgt spid="60"/>
                                        </p:tgtEl>
                                      </p:cBhvr>
                                    </p:animEffect>
                                    <p:set>
                                      <p:cBhvr>
                                        <p:cTn id="137" dur="1" fill="hold">
                                          <p:stCondLst>
                                            <p:cond delay="99"/>
                                          </p:stCondLst>
                                        </p:cTn>
                                        <p:tgtEl>
                                          <p:spTgt spid="60"/>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100"/>
                                        <p:tgtEl>
                                          <p:spTgt spid="64"/>
                                        </p:tgtEl>
                                      </p:cBhvr>
                                    </p:animEffect>
                                    <p:set>
                                      <p:cBhvr>
                                        <p:cTn id="140" dur="1" fill="hold">
                                          <p:stCondLst>
                                            <p:cond delay="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3809" y="1357024"/>
            <a:ext cx="3817078" cy="2235516"/>
          </a:xfrm>
          <a:prstGeom prst="rect">
            <a:avLst/>
          </a:prstGeom>
          <a:solidFill>
            <a:srgbClr val="1B7E7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591827" y="94231"/>
            <a:ext cx="1650818" cy="349830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43539" y="87918"/>
            <a:ext cx="1688546" cy="4342501"/>
          </a:xfrm>
          <a:prstGeom prst="rect">
            <a:avLst/>
          </a:prstGeom>
          <a:solidFill>
            <a:srgbClr val="1E7BA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3"/>
          <a:stretch>
            <a:fillRect/>
          </a:stretch>
        </p:blipFill>
        <p:spPr>
          <a:xfrm>
            <a:off x="1826004" y="4155449"/>
            <a:ext cx="745988" cy="781654"/>
          </a:xfrm>
          <a:prstGeom prst="rect">
            <a:avLst/>
          </a:prstGeom>
        </p:spPr>
      </p:pic>
      <p:pic>
        <p:nvPicPr>
          <p:cNvPr id="117" name="Picture 116"/>
          <p:cNvPicPr>
            <a:picLocks noChangeAspect="1"/>
          </p:cNvPicPr>
          <p:nvPr/>
        </p:nvPicPr>
        <p:blipFill>
          <a:blip r:embed="rId3"/>
          <a:stretch>
            <a:fillRect/>
          </a:stretch>
        </p:blipFill>
        <p:spPr>
          <a:xfrm>
            <a:off x="2993667" y="4151098"/>
            <a:ext cx="745988" cy="781654"/>
          </a:xfrm>
          <a:prstGeom prst="rect">
            <a:avLst/>
          </a:prstGeom>
        </p:spPr>
      </p:pic>
      <p:pic>
        <p:nvPicPr>
          <p:cNvPr id="118" name="Picture 117"/>
          <p:cNvPicPr>
            <a:picLocks noChangeAspect="1"/>
          </p:cNvPicPr>
          <p:nvPr/>
        </p:nvPicPr>
        <p:blipFill>
          <a:blip r:embed="rId3"/>
          <a:stretch>
            <a:fillRect/>
          </a:stretch>
        </p:blipFill>
        <p:spPr>
          <a:xfrm>
            <a:off x="6496657" y="4151098"/>
            <a:ext cx="745988" cy="781654"/>
          </a:xfrm>
          <a:prstGeom prst="rect">
            <a:avLst/>
          </a:prstGeom>
        </p:spPr>
      </p:pic>
      <p:pic>
        <p:nvPicPr>
          <p:cNvPr id="119" name="Picture 118"/>
          <p:cNvPicPr>
            <a:picLocks noChangeAspect="1"/>
          </p:cNvPicPr>
          <p:nvPr/>
        </p:nvPicPr>
        <p:blipFill>
          <a:blip r:embed="rId3"/>
          <a:stretch>
            <a:fillRect/>
          </a:stretch>
        </p:blipFill>
        <p:spPr>
          <a:xfrm>
            <a:off x="4161330" y="4151098"/>
            <a:ext cx="745988" cy="781654"/>
          </a:xfrm>
          <a:prstGeom prst="rect">
            <a:avLst/>
          </a:prstGeom>
        </p:spPr>
      </p:pic>
      <p:pic>
        <p:nvPicPr>
          <p:cNvPr id="121" name="Picture 120"/>
          <p:cNvPicPr>
            <a:picLocks noChangeAspect="1"/>
          </p:cNvPicPr>
          <p:nvPr/>
        </p:nvPicPr>
        <p:blipFill>
          <a:blip r:embed="rId3"/>
          <a:stretch>
            <a:fillRect/>
          </a:stretch>
        </p:blipFill>
        <p:spPr>
          <a:xfrm>
            <a:off x="5328993" y="4151098"/>
            <a:ext cx="745988" cy="781654"/>
          </a:xfrm>
          <a:prstGeom prst="rect">
            <a:avLst/>
          </a:prstGeom>
        </p:spPr>
      </p:pic>
      <p:sp>
        <p:nvSpPr>
          <p:cNvPr id="10" name="Rectangle 9"/>
          <p:cNvSpPr/>
          <p:nvPr/>
        </p:nvSpPr>
        <p:spPr>
          <a:xfrm>
            <a:off x="1663809" y="3694177"/>
            <a:ext cx="5578836" cy="736242"/>
          </a:xfrm>
          <a:prstGeom prst="rect">
            <a:avLst/>
          </a:prstGeom>
          <a:solidFill>
            <a:srgbClr val="CC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Straight Connector 107"/>
          <p:cNvCxnSpPr>
            <a:stCxn id="103" idx="3"/>
          </p:cNvCxnSpPr>
          <p:nvPr/>
        </p:nvCxnSpPr>
        <p:spPr>
          <a:xfrm>
            <a:off x="1530376" y="2572866"/>
            <a:ext cx="393367"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168" name="Rounded Rectangle 167"/>
          <p:cNvSpPr/>
          <p:nvPr/>
        </p:nvSpPr>
        <p:spPr>
          <a:xfrm>
            <a:off x="7705233" y="309125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1530375" y="4038816"/>
            <a:ext cx="274330" cy="0"/>
          </a:xfrm>
          <a:prstGeom prst="line">
            <a:avLst/>
          </a:prstGeom>
          <a:ln w="12700" cmpd="sng">
            <a:solidFill>
              <a:srgbClr val="00957E"/>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rot="16200000">
            <a:off x="7169770" y="705776"/>
            <a:ext cx="687499" cy="215444"/>
          </a:xfrm>
          <a:prstGeom prst="rect">
            <a:avLst/>
          </a:prstGeom>
        </p:spPr>
        <p:txBody>
          <a:bodyPr wrap="square">
            <a:spAutoFit/>
          </a:bodyPr>
          <a:lstStyle/>
          <a:p>
            <a:pPr algn="ctr"/>
            <a:r>
              <a:rPr lang="en-US" sz="800" dirty="0">
                <a:solidFill>
                  <a:schemeClr val="bg2">
                    <a:lumMod val="20000"/>
                    <a:lumOff val="80000"/>
                  </a:schemeClr>
                </a:solidFill>
                <a:latin typeface="Arial"/>
                <a:cs typeface="Arial"/>
              </a:rPr>
              <a:t>PIVOTAL</a:t>
            </a:r>
          </a:p>
        </p:txBody>
      </p:sp>
      <p:sp>
        <p:nvSpPr>
          <p:cNvPr id="8" name="TextBox 7"/>
          <p:cNvSpPr txBox="1"/>
          <p:nvPr/>
        </p:nvSpPr>
        <p:spPr>
          <a:xfrm>
            <a:off x="7343539" y="94231"/>
            <a:ext cx="1655867" cy="276743"/>
          </a:xfrm>
          <a:prstGeom prst="rect">
            <a:avLst/>
          </a:prstGeom>
          <a:noFill/>
        </p:spPr>
        <p:txBody>
          <a:bodyPr wrap="square" rtlCol="0">
            <a:spAutoFit/>
          </a:bodyPr>
          <a:lstStyle/>
          <a:p>
            <a:pPr algn="ctr"/>
            <a:r>
              <a:rPr lang="en-US" sz="1200" dirty="0" smtClean="0">
                <a:solidFill>
                  <a:schemeClr val="bg1"/>
                </a:solidFill>
                <a:latin typeface="Arial"/>
                <a:cs typeface="Arial"/>
              </a:rPr>
              <a:t>Brokered Services</a:t>
            </a:r>
            <a:endParaRPr lang="en-US" sz="1200" dirty="0">
              <a:solidFill>
                <a:schemeClr val="bg1"/>
              </a:solidFill>
              <a:latin typeface="Arial"/>
              <a:cs typeface="Arial"/>
            </a:endParaRPr>
          </a:p>
        </p:txBody>
      </p:sp>
      <p:sp>
        <p:nvSpPr>
          <p:cNvPr id="21" name="Rectangle 20"/>
          <p:cNvSpPr/>
          <p:nvPr/>
        </p:nvSpPr>
        <p:spPr>
          <a:xfrm rot="16200000">
            <a:off x="6656436" y="1985178"/>
            <a:ext cx="1714166" cy="215443"/>
          </a:xfrm>
          <a:prstGeom prst="rect">
            <a:avLst/>
          </a:prstGeom>
        </p:spPr>
        <p:txBody>
          <a:bodyPr wrap="square">
            <a:spAutoFit/>
          </a:bodyPr>
          <a:lstStyle/>
          <a:p>
            <a:pPr algn="ctr"/>
            <a:r>
              <a:rPr lang="en-US" sz="800" dirty="0" smtClean="0">
                <a:solidFill>
                  <a:schemeClr val="accent6">
                    <a:lumMod val="60000"/>
                    <a:lumOff val="40000"/>
                  </a:schemeClr>
                </a:solidFill>
                <a:latin typeface="Arial"/>
                <a:cs typeface="Arial"/>
              </a:rPr>
              <a:t>PARTNERED</a:t>
            </a:r>
            <a:endParaRPr lang="en-US" sz="800" dirty="0">
              <a:solidFill>
                <a:schemeClr val="accent6">
                  <a:lumMod val="60000"/>
                  <a:lumOff val="40000"/>
                </a:schemeClr>
              </a:solidFill>
              <a:latin typeface="Arial"/>
              <a:cs typeface="Arial"/>
            </a:endParaRPr>
          </a:p>
        </p:txBody>
      </p:sp>
      <p:sp>
        <p:nvSpPr>
          <p:cNvPr id="23" name="Rectangle 22"/>
          <p:cNvSpPr/>
          <p:nvPr/>
        </p:nvSpPr>
        <p:spPr>
          <a:xfrm rot="16200000">
            <a:off x="6943266" y="3553788"/>
            <a:ext cx="1140511" cy="215447"/>
          </a:xfrm>
          <a:prstGeom prst="rect">
            <a:avLst/>
          </a:prstGeom>
        </p:spPr>
        <p:txBody>
          <a:bodyPr wrap="square">
            <a:spAutoFit/>
          </a:bodyPr>
          <a:lstStyle/>
          <a:p>
            <a:pPr algn="ctr"/>
            <a:r>
              <a:rPr lang="en-US" sz="800" dirty="0" smtClean="0">
                <a:solidFill>
                  <a:srgbClr val="030808"/>
                </a:solidFill>
                <a:latin typeface="Arial"/>
                <a:cs typeface="Arial"/>
              </a:rPr>
              <a:t>USER PROVIDED</a:t>
            </a:r>
            <a:endParaRPr lang="en-US" sz="800" dirty="0">
              <a:solidFill>
                <a:srgbClr val="030808"/>
              </a:solidFill>
              <a:latin typeface="Arial"/>
              <a:cs typeface="Arial"/>
            </a:endParaRPr>
          </a:p>
        </p:txBody>
      </p:sp>
      <p:sp>
        <p:nvSpPr>
          <p:cNvPr id="54" name="Rectangle 53"/>
          <p:cNvSpPr/>
          <p:nvPr/>
        </p:nvSpPr>
        <p:spPr>
          <a:xfrm>
            <a:off x="7815502" y="1050401"/>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5" name="Rectangle 54"/>
          <p:cNvSpPr/>
          <p:nvPr/>
        </p:nvSpPr>
        <p:spPr>
          <a:xfrm>
            <a:off x="7711439" y="2906345"/>
            <a:ext cx="1179952"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8" name="Rectangle 57"/>
          <p:cNvSpPr/>
          <p:nvPr/>
        </p:nvSpPr>
        <p:spPr>
          <a:xfrm rot="16200000">
            <a:off x="4736817" y="1442740"/>
            <a:ext cx="2039885" cy="215444"/>
          </a:xfrm>
          <a:prstGeom prst="rect">
            <a:avLst/>
          </a:prstGeom>
        </p:spPr>
        <p:txBody>
          <a:bodyPr wrap="square">
            <a:spAutoFit/>
          </a:bodyPr>
          <a:lstStyle/>
          <a:p>
            <a:pPr algn="ctr"/>
            <a:r>
              <a:rPr lang="en-US" sz="800" dirty="0">
                <a:solidFill>
                  <a:srgbClr val="00957E"/>
                </a:solidFill>
                <a:latin typeface="Arial"/>
                <a:cs typeface="Arial"/>
              </a:rPr>
              <a:t>PIVOTAL</a:t>
            </a:r>
          </a:p>
        </p:txBody>
      </p:sp>
      <p:sp>
        <p:nvSpPr>
          <p:cNvPr id="59" name="TextBox 58"/>
          <p:cNvSpPr txBox="1"/>
          <p:nvPr/>
        </p:nvSpPr>
        <p:spPr>
          <a:xfrm>
            <a:off x="5591827" y="98303"/>
            <a:ext cx="1650818" cy="461238"/>
          </a:xfrm>
          <a:prstGeom prst="rect">
            <a:avLst/>
          </a:prstGeom>
          <a:noFill/>
        </p:spPr>
        <p:txBody>
          <a:bodyPr wrap="square" rtlCol="0">
            <a:spAutoFit/>
          </a:bodyPr>
          <a:lstStyle/>
          <a:p>
            <a:pPr algn="ctr"/>
            <a:r>
              <a:rPr lang="en-US" sz="1200" dirty="0" smtClean="0">
                <a:solidFill>
                  <a:srgbClr val="00957E"/>
                </a:solidFill>
                <a:latin typeface="Arial"/>
                <a:cs typeface="Arial"/>
              </a:rPr>
              <a:t>BOSH Managed</a:t>
            </a:r>
          </a:p>
          <a:p>
            <a:pPr algn="ctr"/>
            <a:r>
              <a:rPr lang="en-US" sz="1200" dirty="0" smtClean="0">
                <a:solidFill>
                  <a:srgbClr val="00957E"/>
                </a:solidFill>
                <a:latin typeface="Arial"/>
                <a:cs typeface="Arial"/>
              </a:rPr>
              <a:t>Services</a:t>
            </a:r>
            <a:endParaRPr lang="en-US" sz="1200" dirty="0">
              <a:solidFill>
                <a:srgbClr val="00957E"/>
              </a:solidFill>
              <a:latin typeface="Arial"/>
              <a:cs typeface="Arial"/>
            </a:endParaRPr>
          </a:p>
        </p:txBody>
      </p:sp>
      <p:sp>
        <p:nvSpPr>
          <p:cNvPr id="60" name="Rectangle 59"/>
          <p:cNvSpPr/>
          <p:nvPr/>
        </p:nvSpPr>
        <p:spPr>
          <a:xfrm rot="16200000">
            <a:off x="5332462" y="2957911"/>
            <a:ext cx="848595" cy="215444"/>
          </a:xfrm>
          <a:prstGeom prst="rect">
            <a:avLst/>
          </a:prstGeom>
        </p:spPr>
        <p:txBody>
          <a:bodyPr wrap="square">
            <a:spAutoFit/>
          </a:bodyPr>
          <a:lstStyle/>
          <a:p>
            <a:pPr algn="ctr"/>
            <a:r>
              <a:rPr lang="en-US" sz="800" dirty="0" smtClean="0">
                <a:solidFill>
                  <a:srgbClr val="004984"/>
                </a:solidFill>
                <a:latin typeface="Arial"/>
                <a:cs typeface="Arial"/>
              </a:rPr>
              <a:t>PARTNER</a:t>
            </a:r>
            <a:endParaRPr lang="en-US" sz="800" dirty="0">
              <a:solidFill>
                <a:srgbClr val="004984"/>
              </a:solidFill>
              <a:latin typeface="Arial"/>
              <a:cs typeface="Arial"/>
            </a:endParaRPr>
          </a:p>
        </p:txBody>
      </p:sp>
      <p:sp>
        <p:nvSpPr>
          <p:cNvPr id="61" name="Rectangle 60"/>
          <p:cNvSpPr/>
          <p:nvPr/>
        </p:nvSpPr>
        <p:spPr>
          <a:xfrm>
            <a:off x="6109542" y="340592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62" name="Rectangle 61"/>
          <p:cNvSpPr/>
          <p:nvPr/>
        </p:nvSpPr>
        <p:spPr>
          <a:xfrm>
            <a:off x="6109542" y="2470990"/>
            <a:ext cx="98974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rgbClr val="00957E"/>
                </a:solidFill>
                <a:latin typeface="Arial"/>
                <a:cs typeface="Arial"/>
              </a:rPr>
              <a:t>…</a:t>
            </a:r>
            <a:endParaRPr lang="en-US" sz="800" b="1" dirty="0">
              <a:solidFill>
                <a:srgbClr val="00957E"/>
              </a:solidFill>
              <a:latin typeface="Arial"/>
              <a:cs typeface="Arial"/>
            </a:endParaRPr>
          </a:p>
        </p:txBody>
      </p:sp>
      <p:sp>
        <p:nvSpPr>
          <p:cNvPr id="91" name="Rounded Rectangle 90"/>
          <p:cNvSpPr/>
          <p:nvPr/>
        </p:nvSpPr>
        <p:spPr>
          <a:xfrm>
            <a:off x="1790384" y="1683727"/>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Automated, Polyglot Build/Package/Deploy</a:t>
            </a:r>
            <a:endParaRPr lang="en-US" sz="800" dirty="0">
              <a:solidFill>
                <a:srgbClr val="00957E"/>
              </a:solidFill>
              <a:latin typeface="Arial"/>
              <a:cs typeface="Arial"/>
            </a:endParaRPr>
          </a:p>
        </p:txBody>
      </p:sp>
      <p:sp>
        <p:nvSpPr>
          <p:cNvPr id="95" name="Rounded Rectangle 94"/>
          <p:cNvSpPr/>
          <p:nvPr/>
        </p:nvSpPr>
        <p:spPr>
          <a:xfrm>
            <a:off x="3055128" y="1684488"/>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Container </a:t>
            </a:r>
            <a:r>
              <a:rPr lang="en-US" sz="800" dirty="0">
                <a:solidFill>
                  <a:srgbClr val="00957E"/>
                </a:solidFill>
                <a:latin typeface="Arial"/>
                <a:cs typeface="Arial"/>
              </a:rPr>
              <a:t>Scheduling</a:t>
            </a:r>
          </a:p>
        </p:txBody>
      </p:sp>
      <p:sp>
        <p:nvSpPr>
          <p:cNvPr id="96" name="Rounded Rectangle 95"/>
          <p:cNvSpPr/>
          <p:nvPr/>
        </p:nvSpPr>
        <p:spPr>
          <a:xfrm>
            <a:off x="4305451" y="1682515"/>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Elastic </a:t>
            </a:r>
            <a:r>
              <a:rPr lang="en-US" sz="800" dirty="0" smtClean="0">
                <a:solidFill>
                  <a:srgbClr val="00957E"/>
                </a:solidFill>
                <a:latin typeface="Arial"/>
                <a:cs typeface="Arial"/>
              </a:rPr>
              <a:t>(Auto)Scale</a:t>
            </a:r>
            <a:endParaRPr lang="en-US" sz="800" dirty="0">
              <a:solidFill>
                <a:srgbClr val="00957E"/>
              </a:solidFill>
              <a:latin typeface="Arial"/>
              <a:cs typeface="Arial"/>
            </a:endParaRPr>
          </a:p>
        </p:txBody>
      </p:sp>
      <p:sp>
        <p:nvSpPr>
          <p:cNvPr id="98" name="Rectangle 97"/>
          <p:cNvSpPr/>
          <p:nvPr/>
        </p:nvSpPr>
        <p:spPr>
          <a:xfrm>
            <a:off x="1663810" y="1376347"/>
            <a:ext cx="3817079" cy="276743"/>
          </a:xfrm>
          <a:prstGeom prst="rect">
            <a:avLst/>
          </a:prstGeom>
        </p:spPr>
        <p:txBody>
          <a:bodyPr wrap="square">
            <a:spAutoFit/>
          </a:bodyPr>
          <a:lstStyle/>
          <a:p>
            <a:pPr algn="ctr"/>
            <a:r>
              <a:rPr lang="en-US" sz="1200" dirty="0" smtClean="0">
                <a:solidFill>
                  <a:schemeClr val="bg1"/>
                </a:solidFill>
                <a:latin typeface="Arial"/>
                <a:cs typeface="Arial"/>
              </a:rPr>
              <a:t>PCF Elastic </a:t>
            </a:r>
            <a:r>
              <a:rPr lang="en-US" sz="1200" dirty="0">
                <a:solidFill>
                  <a:schemeClr val="bg1"/>
                </a:solidFill>
                <a:latin typeface="Arial"/>
                <a:cs typeface="Arial"/>
              </a:rPr>
              <a:t>Runtime</a:t>
            </a:r>
          </a:p>
        </p:txBody>
      </p:sp>
      <p:sp>
        <p:nvSpPr>
          <p:cNvPr id="103" name="Rounded Rectangle 102"/>
          <p:cNvSpPr/>
          <p:nvPr/>
        </p:nvSpPr>
        <p:spPr>
          <a:xfrm>
            <a:off x="168269" y="2069315"/>
            <a:ext cx="1362107" cy="1007102"/>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z</a:t>
            </a:r>
            <a:endParaRPr lang="en-US" dirty="0"/>
          </a:p>
        </p:txBody>
      </p:sp>
      <p:sp>
        <p:nvSpPr>
          <p:cNvPr id="104" name="Rounded Rectangle 103"/>
          <p:cNvSpPr/>
          <p:nvPr/>
        </p:nvSpPr>
        <p:spPr>
          <a:xfrm>
            <a:off x="168269" y="3767298"/>
            <a:ext cx="1362107" cy="537744"/>
          </a:xfrm>
          <a:prstGeom prst="roundRect">
            <a:avLst/>
          </a:prstGeom>
          <a:solidFill>
            <a:srgbClr val="FFFFFF"/>
          </a:solidFill>
          <a:ln>
            <a:solidFill>
              <a:srgbClr val="0095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168270" y="2068261"/>
            <a:ext cx="1362105" cy="276743"/>
          </a:xfrm>
          <a:prstGeom prst="rect">
            <a:avLst/>
          </a:prstGeom>
        </p:spPr>
        <p:txBody>
          <a:bodyPr wrap="square">
            <a:spAutoFit/>
          </a:bodyPr>
          <a:lstStyle/>
          <a:p>
            <a:pPr algn="ctr"/>
            <a:r>
              <a:rPr lang="en-US" sz="1200" dirty="0">
                <a:solidFill>
                  <a:srgbClr val="00957E"/>
                </a:solidFill>
                <a:latin typeface="Arial"/>
                <a:cs typeface="Arial"/>
              </a:rPr>
              <a:t>PCF </a:t>
            </a:r>
            <a:r>
              <a:rPr lang="en-US" sz="1200" dirty="0" smtClean="0">
                <a:solidFill>
                  <a:srgbClr val="00957E"/>
                </a:solidFill>
                <a:latin typeface="Arial"/>
                <a:cs typeface="Arial"/>
              </a:rPr>
              <a:t>Tools</a:t>
            </a:r>
            <a:endParaRPr lang="en-US" sz="1200" dirty="0">
              <a:solidFill>
                <a:srgbClr val="00957E"/>
              </a:solidFill>
              <a:latin typeface="Arial"/>
              <a:cs typeface="Arial"/>
            </a:endParaRPr>
          </a:p>
        </p:txBody>
      </p:sp>
      <p:sp>
        <p:nvSpPr>
          <p:cNvPr id="106" name="TextBox 105"/>
          <p:cNvSpPr txBox="1"/>
          <p:nvPr/>
        </p:nvSpPr>
        <p:spPr>
          <a:xfrm>
            <a:off x="302421" y="2256980"/>
            <a:ext cx="1160465" cy="953224"/>
          </a:xfrm>
          <a:prstGeom prst="rect">
            <a:avLst/>
          </a:prstGeom>
          <a:noFill/>
        </p:spPr>
        <p:txBody>
          <a:bodyPr wrap="square" rtlCol="0">
            <a:spAutoFit/>
          </a:bodyPr>
          <a:lstStyle/>
          <a:p>
            <a:r>
              <a:rPr lang="en-US" sz="800" dirty="0" smtClean="0">
                <a:solidFill>
                  <a:srgbClr val="00957E"/>
                </a:solidFill>
                <a:latin typeface="Arial"/>
                <a:cs typeface="Arial"/>
              </a:rPr>
              <a:t>• Apps </a:t>
            </a:r>
            <a:r>
              <a:rPr lang="en-US" sz="800" dirty="0">
                <a:solidFill>
                  <a:srgbClr val="00957E"/>
                </a:solidFill>
                <a:latin typeface="Arial"/>
                <a:cs typeface="Arial"/>
              </a:rPr>
              <a:t>Manager</a:t>
            </a:r>
            <a:r>
              <a:rPr lang="en-US" sz="800" dirty="0" smtClean="0">
                <a:solidFill>
                  <a:srgbClr val="00957E"/>
                </a:solidFill>
                <a:latin typeface="Arial"/>
                <a:cs typeface="Arial"/>
              </a:rPr>
              <a:t>  UI </a:t>
            </a:r>
          </a:p>
          <a:p>
            <a:r>
              <a:rPr lang="en-US" sz="700" dirty="0" smtClean="0">
                <a:solidFill>
                  <a:srgbClr val="00957E"/>
                </a:solidFill>
                <a:latin typeface="Arial"/>
                <a:cs typeface="Arial"/>
              </a:rPr>
              <a:t>  (</a:t>
            </a:r>
            <a:r>
              <a:rPr lang="en-US" sz="700" dirty="0">
                <a:solidFill>
                  <a:srgbClr val="00957E"/>
                </a:solidFill>
                <a:latin typeface="Arial"/>
                <a:cs typeface="Arial"/>
              </a:rPr>
              <a:t>App Admin UI)</a:t>
            </a:r>
          </a:p>
          <a:p>
            <a:r>
              <a:rPr lang="en-US" sz="800" dirty="0" smtClean="0">
                <a:solidFill>
                  <a:srgbClr val="00957E"/>
                </a:solidFill>
                <a:latin typeface="Arial"/>
                <a:cs typeface="Arial"/>
              </a:rPr>
              <a:t>• CLI</a:t>
            </a:r>
            <a:endParaRPr lang="en-US" sz="800" dirty="0">
              <a:solidFill>
                <a:srgbClr val="00957E"/>
              </a:solidFill>
              <a:latin typeface="Arial"/>
              <a:cs typeface="Arial"/>
            </a:endParaRPr>
          </a:p>
          <a:p>
            <a:r>
              <a:rPr lang="en-US" sz="800" dirty="0" smtClean="0">
                <a:solidFill>
                  <a:srgbClr val="00957E"/>
                </a:solidFill>
                <a:latin typeface="Arial"/>
                <a:cs typeface="Arial"/>
              </a:rPr>
              <a:t>• REST APIs</a:t>
            </a:r>
          </a:p>
          <a:p>
            <a:r>
              <a:rPr lang="en-US" sz="800" dirty="0">
                <a:solidFill>
                  <a:srgbClr val="00957E"/>
                </a:solidFill>
                <a:latin typeface="Arial"/>
                <a:cs typeface="Arial"/>
              </a:rPr>
              <a:t>• </a:t>
            </a:r>
            <a:r>
              <a:rPr lang="en-US" sz="800" dirty="0" smtClean="0">
                <a:solidFill>
                  <a:srgbClr val="00957E"/>
                </a:solidFill>
                <a:latin typeface="Arial"/>
                <a:cs typeface="Arial"/>
              </a:rPr>
              <a:t>PCF Metrics    </a:t>
            </a:r>
          </a:p>
          <a:p>
            <a:r>
              <a:rPr lang="en-US" sz="800" dirty="0">
                <a:solidFill>
                  <a:srgbClr val="00957E"/>
                </a:solidFill>
                <a:latin typeface="Arial"/>
                <a:cs typeface="Arial"/>
              </a:rPr>
              <a:t> </a:t>
            </a:r>
            <a:r>
              <a:rPr lang="en-US" sz="800" dirty="0" smtClean="0">
                <a:solidFill>
                  <a:srgbClr val="00957E"/>
                </a:solidFill>
                <a:latin typeface="Arial"/>
                <a:cs typeface="Arial"/>
              </a:rPr>
              <a:t> Dashboard</a:t>
            </a:r>
            <a:endParaRPr lang="en-US" sz="800" dirty="0">
              <a:solidFill>
                <a:srgbClr val="00957E"/>
              </a:solidFill>
              <a:latin typeface="Arial"/>
              <a:cs typeface="Arial"/>
            </a:endParaRPr>
          </a:p>
          <a:p>
            <a:endParaRPr lang="en-US" sz="800" dirty="0">
              <a:solidFill>
                <a:srgbClr val="00957E"/>
              </a:solidFill>
              <a:latin typeface="Arial"/>
              <a:cs typeface="Arial"/>
            </a:endParaRPr>
          </a:p>
        </p:txBody>
      </p:sp>
      <p:sp>
        <p:nvSpPr>
          <p:cNvPr id="109" name="Rectangle 108"/>
          <p:cNvSpPr/>
          <p:nvPr/>
        </p:nvSpPr>
        <p:spPr>
          <a:xfrm>
            <a:off x="34835" y="3836300"/>
            <a:ext cx="1628974" cy="399740"/>
          </a:xfrm>
          <a:prstGeom prst="rect">
            <a:avLst/>
          </a:prstGeom>
        </p:spPr>
        <p:txBody>
          <a:bodyPr wrap="square">
            <a:spAutoFit/>
          </a:bodyPr>
          <a:lstStyle/>
          <a:p>
            <a:pPr algn="ctr"/>
            <a:r>
              <a:rPr lang="en-US" sz="1200" dirty="0">
                <a:solidFill>
                  <a:srgbClr val="00957E"/>
                </a:solidFill>
                <a:latin typeface="Arial"/>
                <a:cs typeface="Arial"/>
              </a:rPr>
              <a:t>Ops Manager </a:t>
            </a:r>
            <a:r>
              <a:rPr lang="en-US" sz="1200" dirty="0" smtClean="0">
                <a:solidFill>
                  <a:srgbClr val="00957E"/>
                </a:solidFill>
                <a:latin typeface="Arial"/>
                <a:cs typeface="Arial"/>
              </a:rPr>
              <a:t>UI</a:t>
            </a:r>
          </a:p>
          <a:p>
            <a:pPr algn="ctr"/>
            <a:r>
              <a:rPr lang="en-US" sz="800" dirty="0" smtClean="0">
                <a:solidFill>
                  <a:srgbClr val="00957E"/>
                </a:solidFill>
                <a:latin typeface="Arial"/>
                <a:cs typeface="Arial"/>
              </a:rPr>
              <a:t>(</a:t>
            </a:r>
            <a:r>
              <a:rPr lang="en-US" sz="800" dirty="0">
                <a:solidFill>
                  <a:srgbClr val="00957E"/>
                </a:solidFill>
                <a:latin typeface="Arial"/>
                <a:cs typeface="Arial"/>
              </a:rPr>
              <a:t>Cloud Admin UI)</a:t>
            </a:r>
          </a:p>
        </p:txBody>
      </p:sp>
      <p:sp>
        <p:nvSpPr>
          <p:cNvPr id="135" name="Rounded Rectangle 134"/>
          <p:cNvSpPr/>
          <p:nvPr/>
        </p:nvSpPr>
        <p:spPr>
          <a:xfrm>
            <a:off x="5983843" y="230235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207440" y="2330333"/>
            <a:ext cx="899513" cy="210068"/>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Mobile Push Notifications</a:t>
            </a:r>
            <a:endParaRPr lang="en-US" sz="800" dirty="0">
              <a:solidFill>
                <a:srgbClr val="00957E"/>
              </a:solidFill>
              <a:latin typeface="Arial"/>
              <a:cs typeface="Arial"/>
            </a:endParaRPr>
          </a:p>
        </p:txBody>
      </p:sp>
      <p:pic>
        <p:nvPicPr>
          <p:cNvPr id="151" name="Picture 150" descr="Service-Icon-Push-Notification-Service-256x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1472" y="2330332"/>
            <a:ext cx="202537" cy="202350"/>
          </a:xfrm>
          <a:prstGeom prst="rect">
            <a:avLst/>
          </a:prstGeom>
        </p:spPr>
      </p:pic>
      <p:sp>
        <p:nvSpPr>
          <p:cNvPr id="153" name="Rounded Rectangle 152"/>
          <p:cNvSpPr/>
          <p:nvPr/>
        </p:nvSpPr>
        <p:spPr>
          <a:xfrm>
            <a:off x="5983843" y="322188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ounded Rectangle 153"/>
          <p:cNvSpPr/>
          <p:nvPr/>
        </p:nvSpPr>
        <p:spPr>
          <a:xfrm>
            <a:off x="5983843" y="29316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ounded Rectangle 154"/>
          <p:cNvSpPr/>
          <p:nvPr/>
        </p:nvSpPr>
        <p:spPr>
          <a:xfrm>
            <a:off x="5983843" y="264133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232840" y="3254748"/>
            <a:ext cx="93716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chemeClr val="bg1">
                    <a:lumMod val="65000"/>
                  </a:schemeClr>
                </a:solidFill>
                <a:latin typeface="Arial"/>
                <a:cs typeface="Arial"/>
              </a:rPr>
              <a:t>Dingo PostgreSQL</a:t>
            </a:r>
            <a:endParaRPr lang="en-US" sz="800" dirty="0">
              <a:solidFill>
                <a:schemeClr val="bg1">
                  <a:lumMod val="65000"/>
                </a:schemeClr>
              </a:solidFill>
              <a:latin typeface="Arial"/>
              <a:cs typeface="Arial"/>
            </a:endParaRPr>
          </a:p>
        </p:txBody>
      </p:sp>
      <p:sp>
        <p:nvSpPr>
          <p:cNvPr id="156" name="Rounded Rectangle 155"/>
          <p:cNvSpPr/>
          <p:nvPr/>
        </p:nvSpPr>
        <p:spPr>
          <a:xfrm>
            <a:off x="5983843" y="200540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ounded Rectangle 156"/>
          <p:cNvSpPr/>
          <p:nvPr/>
        </p:nvSpPr>
        <p:spPr>
          <a:xfrm>
            <a:off x="7705233" y="53052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ounded Rectangle 157"/>
          <p:cNvSpPr/>
          <p:nvPr/>
        </p:nvSpPr>
        <p:spPr>
          <a:xfrm>
            <a:off x="5983843" y="171042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5983843" y="141545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5983843" y="1120475"/>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ounded Rectangle 160"/>
          <p:cNvSpPr/>
          <p:nvPr/>
        </p:nvSpPr>
        <p:spPr>
          <a:xfrm>
            <a:off x="5983843" y="82549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5983843" y="530521"/>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41492" y="859582"/>
            <a:ext cx="97291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Gemfire</a:t>
            </a:r>
            <a:endParaRPr lang="en-US" sz="800" dirty="0">
              <a:solidFill>
                <a:srgbClr val="00957E"/>
              </a:solidFill>
              <a:latin typeface="Arial"/>
              <a:cs typeface="Arial"/>
            </a:endParaRPr>
          </a:p>
        </p:txBody>
      </p:sp>
      <p:sp>
        <p:nvSpPr>
          <p:cNvPr id="64" name="Rectangle 63"/>
          <p:cNvSpPr/>
          <p:nvPr/>
        </p:nvSpPr>
        <p:spPr>
          <a:xfrm>
            <a:off x="6141492" y="1156937"/>
            <a:ext cx="97225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Redis</a:t>
            </a:r>
            <a:endParaRPr lang="en-US" sz="800" dirty="0">
              <a:solidFill>
                <a:srgbClr val="00957E"/>
              </a:solidFill>
              <a:latin typeface="Arial"/>
              <a:cs typeface="Arial"/>
            </a:endParaRPr>
          </a:p>
        </p:txBody>
      </p:sp>
      <p:sp>
        <p:nvSpPr>
          <p:cNvPr id="65" name="Rectangle 64"/>
          <p:cNvSpPr/>
          <p:nvPr/>
        </p:nvSpPr>
        <p:spPr>
          <a:xfrm>
            <a:off x="6144068" y="1447639"/>
            <a:ext cx="969679"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957E"/>
                </a:solidFill>
                <a:latin typeface="Arial"/>
                <a:cs typeface="Arial"/>
              </a:rPr>
              <a:t>RabbitMQ</a:t>
            </a:r>
            <a:endParaRPr lang="en-US" sz="800" dirty="0">
              <a:solidFill>
                <a:srgbClr val="00957E"/>
              </a:solidFill>
              <a:latin typeface="Arial"/>
              <a:cs typeface="Arial"/>
            </a:endParaRPr>
          </a:p>
        </p:txBody>
      </p:sp>
      <p:sp>
        <p:nvSpPr>
          <p:cNvPr id="66" name="Rectangle 65"/>
          <p:cNvSpPr/>
          <p:nvPr/>
        </p:nvSpPr>
        <p:spPr>
          <a:xfrm>
            <a:off x="6232841" y="1746079"/>
            <a:ext cx="881565"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Spring Cloud </a:t>
            </a:r>
            <a:endParaRPr lang="en-US" sz="800" dirty="0" smtClean="0">
              <a:solidFill>
                <a:srgbClr val="00957E"/>
              </a:solidFill>
              <a:latin typeface="Arial"/>
              <a:cs typeface="Arial"/>
            </a:endParaRPr>
          </a:p>
          <a:p>
            <a:pPr algn="ctr"/>
            <a:r>
              <a:rPr lang="en-US" sz="800" dirty="0" smtClean="0">
                <a:solidFill>
                  <a:srgbClr val="00957E"/>
                </a:solidFill>
                <a:latin typeface="Arial"/>
                <a:cs typeface="Arial"/>
              </a:rPr>
              <a:t>Services</a:t>
            </a:r>
            <a:endParaRPr lang="en-US" sz="800" dirty="0">
              <a:solidFill>
                <a:srgbClr val="00957E"/>
              </a:solidFill>
              <a:latin typeface="Arial"/>
              <a:cs typeface="Arial"/>
            </a:endParaRPr>
          </a:p>
        </p:txBody>
      </p:sp>
      <p:sp>
        <p:nvSpPr>
          <p:cNvPr id="67" name="Rectangle 66"/>
          <p:cNvSpPr/>
          <p:nvPr/>
        </p:nvSpPr>
        <p:spPr>
          <a:xfrm>
            <a:off x="6141472" y="2042113"/>
            <a:ext cx="972934"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a:solidFill>
                  <a:srgbClr val="00957E"/>
                </a:solidFill>
                <a:latin typeface="Arial"/>
                <a:cs typeface="Arial"/>
              </a:rPr>
              <a:t>Single </a:t>
            </a:r>
            <a:r>
              <a:rPr lang="en-US" sz="800" dirty="0" smtClean="0">
                <a:solidFill>
                  <a:srgbClr val="00957E"/>
                </a:solidFill>
                <a:latin typeface="Arial"/>
                <a:cs typeface="Arial"/>
              </a:rPr>
              <a:t/>
            </a:r>
            <a:br>
              <a:rPr lang="en-US" sz="800" dirty="0" smtClean="0">
                <a:solidFill>
                  <a:srgbClr val="00957E"/>
                </a:solidFill>
                <a:latin typeface="Arial"/>
                <a:cs typeface="Arial"/>
              </a:rPr>
            </a:br>
            <a:r>
              <a:rPr lang="en-US" sz="800" dirty="0" smtClean="0">
                <a:solidFill>
                  <a:srgbClr val="00957E"/>
                </a:solidFill>
                <a:latin typeface="Arial"/>
                <a:cs typeface="Arial"/>
              </a:rPr>
              <a:t>Sign </a:t>
            </a:r>
            <a:r>
              <a:rPr lang="en-US" sz="800" dirty="0">
                <a:solidFill>
                  <a:srgbClr val="00957E"/>
                </a:solidFill>
                <a:latin typeface="Arial"/>
                <a:cs typeface="Arial"/>
              </a:rPr>
              <a:t>On</a:t>
            </a:r>
          </a:p>
        </p:txBody>
      </p:sp>
      <p:sp>
        <p:nvSpPr>
          <p:cNvPr id="72" name="Rectangle 71"/>
          <p:cNvSpPr>
            <a:spLocks/>
          </p:cNvSpPr>
          <p:nvPr/>
        </p:nvSpPr>
        <p:spPr>
          <a:xfrm>
            <a:off x="6128564" y="561355"/>
            <a:ext cx="978390"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MySQL</a:t>
            </a:r>
            <a:endParaRPr lang="en-US" sz="800" dirty="0">
              <a:solidFill>
                <a:srgbClr val="00957E"/>
              </a:solidFill>
              <a:latin typeface="Arial"/>
              <a:cs typeface="Arial"/>
            </a:endParaRPr>
          </a:p>
        </p:txBody>
      </p:sp>
      <p:pic>
        <p:nvPicPr>
          <p:cNvPr id="144" name="Picture 143" descr="icon_mysql_cf@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564" y="561355"/>
            <a:ext cx="205931" cy="205740"/>
          </a:xfrm>
          <a:prstGeom prst="rect">
            <a:avLst/>
          </a:prstGeom>
        </p:spPr>
      </p:pic>
      <p:pic>
        <p:nvPicPr>
          <p:cNvPr id="145" name="Picture 144" descr="icon_gemfire_cf@2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564" y="859581"/>
            <a:ext cx="202537" cy="202350"/>
          </a:xfrm>
          <a:prstGeom prst="rect">
            <a:avLst/>
          </a:prstGeom>
        </p:spPr>
      </p:pic>
      <p:pic>
        <p:nvPicPr>
          <p:cNvPr id="146" name="Picture 145" descr="icon_redis_cf@2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8564" y="1157248"/>
            <a:ext cx="199961" cy="199776"/>
          </a:xfrm>
          <a:prstGeom prst="rect">
            <a:avLst/>
          </a:prstGeom>
        </p:spPr>
      </p:pic>
      <p:pic>
        <p:nvPicPr>
          <p:cNvPr id="148" name="Picture 147" descr="Service-Icon-RabbitMQ-for-Pivotal-Cloud-Foundry-256x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8563" y="1456517"/>
            <a:ext cx="205620" cy="205430"/>
          </a:xfrm>
          <a:prstGeom prst="rect">
            <a:avLst/>
          </a:prstGeom>
        </p:spPr>
      </p:pic>
      <p:pic>
        <p:nvPicPr>
          <p:cNvPr id="149" name="Picture 148" descr="Service-Spring-Cloud-Services-for-Pivotal-Cloud-Foundry-256x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8563" y="1746707"/>
            <a:ext cx="215445" cy="215246"/>
          </a:xfrm>
          <a:prstGeom prst="rect">
            <a:avLst/>
          </a:prstGeom>
        </p:spPr>
      </p:pic>
      <p:pic>
        <p:nvPicPr>
          <p:cNvPr id="150" name="Picture 149" descr="icon_single_signon_cf@2x.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1472" y="2048675"/>
            <a:ext cx="202537" cy="202350"/>
          </a:xfrm>
          <a:prstGeom prst="rect">
            <a:avLst/>
          </a:prstGeom>
        </p:spPr>
      </p:pic>
      <p:sp>
        <p:nvSpPr>
          <p:cNvPr id="163" name="Rounded Rectangle 162"/>
          <p:cNvSpPr/>
          <p:nvPr/>
        </p:nvSpPr>
        <p:spPr>
          <a:xfrm>
            <a:off x="7705233" y="82842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ed Rectangle 163"/>
          <p:cNvSpPr/>
          <p:nvPr/>
        </p:nvSpPr>
        <p:spPr>
          <a:xfrm>
            <a:off x="7705233" y="1238102"/>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7705233" y="1528706"/>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7705233" y="1819310"/>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ounded Rectangle 166"/>
          <p:cNvSpPr/>
          <p:nvPr/>
        </p:nvSpPr>
        <p:spPr>
          <a:xfrm>
            <a:off x="7705233" y="2109914"/>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899389" y="864562"/>
            <a:ext cx="99820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957E"/>
                </a:solidFill>
                <a:latin typeface="Arial"/>
                <a:cs typeface="Arial"/>
              </a:rPr>
              <a:t>HDB</a:t>
            </a:r>
            <a:endParaRPr lang="en-US" sz="800" dirty="0">
              <a:solidFill>
                <a:srgbClr val="00957E"/>
              </a:solidFill>
              <a:latin typeface="Arial"/>
              <a:cs typeface="Arial"/>
            </a:endParaRPr>
          </a:p>
        </p:txBody>
      </p:sp>
      <p:sp>
        <p:nvSpPr>
          <p:cNvPr id="41" name="Rectangle 40"/>
          <p:cNvSpPr/>
          <p:nvPr/>
        </p:nvSpPr>
        <p:spPr>
          <a:xfrm>
            <a:off x="7977228" y="561355"/>
            <a:ext cx="920368" cy="20574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800" dirty="0" err="1" smtClean="0">
                <a:solidFill>
                  <a:srgbClr val="00957E"/>
                </a:solidFill>
                <a:latin typeface="Arial"/>
                <a:cs typeface="Arial"/>
              </a:rPr>
              <a:t>Greenplum</a:t>
            </a:r>
            <a:r>
              <a:rPr lang="en-US" sz="800" dirty="0" smtClean="0">
                <a:solidFill>
                  <a:srgbClr val="00957E"/>
                </a:solidFill>
                <a:latin typeface="Arial"/>
                <a:cs typeface="Arial"/>
              </a:rPr>
              <a:t> DB </a:t>
            </a:r>
            <a:endParaRPr lang="en-US" sz="800" dirty="0">
              <a:solidFill>
                <a:srgbClr val="00957E"/>
              </a:solidFill>
              <a:latin typeface="Arial"/>
              <a:cs typeface="Arial"/>
            </a:endParaRPr>
          </a:p>
        </p:txBody>
      </p:sp>
      <p:sp>
        <p:nvSpPr>
          <p:cNvPr id="169" name="Rounded Rectangle 168"/>
          <p:cNvSpPr/>
          <p:nvPr/>
        </p:nvSpPr>
        <p:spPr>
          <a:xfrm>
            <a:off x="7705233" y="338207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ounded Rectangle 169"/>
          <p:cNvSpPr/>
          <p:nvPr/>
        </p:nvSpPr>
        <p:spPr>
          <a:xfrm>
            <a:off x="7705233" y="367289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7705233" y="3963718"/>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1583546" y="4635316"/>
            <a:ext cx="123024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VMware</a:t>
            </a:r>
          </a:p>
          <a:p>
            <a:pPr algn="ctr"/>
            <a:r>
              <a:rPr lang="en-US" sz="600" dirty="0" smtClean="0">
                <a:solidFill>
                  <a:srgbClr val="000000"/>
                </a:solidFill>
                <a:latin typeface="Arial"/>
                <a:cs typeface="Arial"/>
              </a:rPr>
              <a:t>(</a:t>
            </a:r>
            <a:r>
              <a:rPr lang="en-US" sz="600" dirty="0" err="1" smtClean="0">
                <a:solidFill>
                  <a:srgbClr val="000000"/>
                </a:solidFill>
                <a:latin typeface="Arial"/>
                <a:cs typeface="Arial"/>
              </a:rPr>
              <a:t>vSphere</a:t>
            </a:r>
            <a:r>
              <a:rPr lang="en-US" sz="600" dirty="0" smtClean="0">
                <a:solidFill>
                  <a:srgbClr val="000000"/>
                </a:solidFill>
                <a:latin typeface="Arial"/>
                <a:cs typeface="Arial"/>
              </a:rPr>
              <a:t> + Photon)</a:t>
            </a:r>
            <a:endParaRPr lang="en-US" sz="600" dirty="0">
              <a:solidFill>
                <a:srgbClr val="000000"/>
              </a:solidFill>
              <a:latin typeface="Arial"/>
              <a:cs typeface="Arial"/>
            </a:endParaRPr>
          </a:p>
        </p:txBody>
      </p:sp>
      <p:sp>
        <p:nvSpPr>
          <p:cNvPr id="48" name="Rectangle 47"/>
          <p:cNvSpPr/>
          <p:nvPr/>
        </p:nvSpPr>
        <p:spPr>
          <a:xfrm>
            <a:off x="7711439" y="3415786"/>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MS SQL Server</a:t>
            </a:r>
            <a:endParaRPr lang="en-US" sz="800" dirty="0">
              <a:solidFill>
                <a:srgbClr val="000000"/>
              </a:solidFill>
              <a:latin typeface="Arial"/>
              <a:cs typeface="Arial"/>
            </a:endParaRPr>
          </a:p>
        </p:txBody>
      </p:sp>
      <p:sp>
        <p:nvSpPr>
          <p:cNvPr id="51" name="Rectangle 50"/>
          <p:cNvSpPr/>
          <p:nvPr/>
        </p:nvSpPr>
        <p:spPr>
          <a:xfrm>
            <a:off x="7705233" y="4185048"/>
            <a:ext cx="1173746"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b="1" dirty="0" smtClean="0">
                <a:solidFill>
                  <a:schemeClr val="bg2">
                    <a:lumMod val="60000"/>
                    <a:lumOff val="40000"/>
                  </a:schemeClr>
                </a:solidFill>
                <a:latin typeface="Arial"/>
                <a:cs typeface="Arial"/>
              </a:rPr>
              <a:t>…</a:t>
            </a:r>
            <a:endParaRPr lang="en-US" sz="800" b="1" dirty="0">
              <a:solidFill>
                <a:schemeClr val="bg2">
                  <a:lumMod val="60000"/>
                  <a:lumOff val="40000"/>
                </a:schemeClr>
              </a:solidFill>
              <a:latin typeface="Arial"/>
              <a:cs typeface="Arial"/>
            </a:endParaRPr>
          </a:p>
        </p:txBody>
      </p:sp>
      <p:sp>
        <p:nvSpPr>
          <p:cNvPr id="50" name="Rectangle 49"/>
          <p:cNvSpPr/>
          <p:nvPr/>
        </p:nvSpPr>
        <p:spPr>
          <a:xfrm>
            <a:off x="7717645" y="3997375"/>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IBM DB/2</a:t>
            </a:r>
            <a:endParaRPr lang="en-US" sz="800" dirty="0">
              <a:solidFill>
                <a:srgbClr val="000000"/>
              </a:solidFill>
              <a:latin typeface="Arial"/>
              <a:cs typeface="Arial"/>
            </a:endParaRPr>
          </a:p>
        </p:txBody>
      </p:sp>
      <p:sp>
        <p:nvSpPr>
          <p:cNvPr id="52" name="Rectangle 51"/>
          <p:cNvSpPr/>
          <p:nvPr/>
        </p:nvSpPr>
        <p:spPr>
          <a:xfrm>
            <a:off x="7707485" y="3706048"/>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Active MQ</a:t>
            </a:r>
            <a:endParaRPr lang="en-US" sz="800" dirty="0">
              <a:solidFill>
                <a:srgbClr val="000000"/>
              </a:solidFill>
              <a:latin typeface="Arial"/>
              <a:cs typeface="Arial"/>
            </a:endParaRPr>
          </a:p>
        </p:txBody>
      </p:sp>
      <p:pic>
        <p:nvPicPr>
          <p:cNvPr id="175" name="Picture 174" descr="Product-Icon-Greenplum-256x256.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69573" y="566304"/>
            <a:ext cx="200977" cy="200791"/>
          </a:xfrm>
          <a:prstGeom prst="rect">
            <a:avLst/>
          </a:prstGeom>
        </p:spPr>
      </p:pic>
      <p:pic>
        <p:nvPicPr>
          <p:cNvPr id="176" name="Picture 175" descr="Product-Icon-HDB-256x256.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69573" y="869511"/>
            <a:ext cx="200977" cy="200791"/>
          </a:xfrm>
          <a:prstGeom prst="rect">
            <a:avLst/>
          </a:prstGeom>
        </p:spPr>
      </p:pic>
      <p:sp>
        <p:nvSpPr>
          <p:cNvPr id="180" name="Rectangle 179"/>
          <p:cNvSpPr/>
          <p:nvPr/>
        </p:nvSpPr>
        <p:spPr>
          <a:xfrm>
            <a:off x="168270" y="4680862"/>
            <a:ext cx="1362105" cy="276743"/>
          </a:xfrm>
          <a:prstGeom prst="rect">
            <a:avLst/>
          </a:prstGeom>
        </p:spPr>
        <p:txBody>
          <a:bodyPr wrap="square">
            <a:spAutoFit/>
          </a:bodyPr>
          <a:lstStyle/>
          <a:p>
            <a:pPr algn="ctr"/>
            <a:r>
              <a:rPr lang="en-US" sz="1200" dirty="0" smtClean="0">
                <a:solidFill>
                  <a:schemeClr val="bg1">
                    <a:lumMod val="95000"/>
                  </a:schemeClr>
                </a:solidFill>
                <a:latin typeface="Arial"/>
                <a:cs typeface="Arial"/>
              </a:rPr>
              <a:t>Infrastructure</a:t>
            </a:r>
            <a:endParaRPr lang="en-US" sz="1200" dirty="0">
              <a:solidFill>
                <a:schemeClr val="bg1">
                  <a:lumMod val="95000"/>
                </a:schemeClr>
              </a:solidFill>
              <a:latin typeface="Arial"/>
              <a:cs typeface="Arial"/>
            </a:endParaRPr>
          </a:p>
        </p:txBody>
      </p:sp>
      <p:sp>
        <p:nvSpPr>
          <p:cNvPr id="182" name="Rectangle 181"/>
          <p:cNvSpPr/>
          <p:nvPr/>
        </p:nvSpPr>
        <p:spPr>
          <a:xfrm>
            <a:off x="2993668"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err="1" smtClean="0">
                <a:solidFill>
                  <a:srgbClr val="000000"/>
                </a:solidFill>
                <a:latin typeface="Arial"/>
                <a:cs typeface="Arial"/>
              </a:rPr>
              <a:t>OpenStack</a:t>
            </a:r>
            <a:endParaRPr lang="en-US" sz="800" dirty="0">
              <a:solidFill>
                <a:srgbClr val="000000"/>
              </a:solidFill>
              <a:latin typeface="Arial"/>
              <a:cs typeface="Arial"/>
            </a:endParaRPr>
          </a:p>
        </p:txBody>
      </p:sp>
      <p:sp>
        <p:nvSpPr>
          <p:cNvPr id="183" name="TextBox 182"/>
          <p:cNvSpPr txBox="1"/>
          <p:nvPr/>
        </p:nvSpPr>
        <p:spPr>
          <a:xfrm>
            <a:off x="2280910" y="5034573"/>
            <a:ext cx="3760839" cy="92333"/>
          </a:xfrm>
          <a:prstGeom prst="rect">
            <a:avLst/>
          </a:prstGeom>
          <a:noFill/>
        </p:spPr>
        <p:txBody>
          <a:bodyPr wrap="square" lIns="0" tIns="0" rIns="0" bIns="0" rtlCol="0" anchor="ctr">
            <a:spAutoFit/>
          </a:bodyPr>
          <a:lstStyle/>
          <a:p>
            <a:r>
              <a:rPr lang="en-US" sz="600" dirty="0" smtClean="0">
                <a:solidFill>
                  <a:srgbClr val="00957E"/>
                </a:solidFill>
                <a:latin typeface="Arial"/>
                <a:cs typeface="Arial"/>
              </a:rPr>
              <a:t>*Integration </a:t>
            </a:r>
            <a:r>
              <a:rPr lang="en-US" sz="600" dirty="0">
                <a:solidFill>
                  <a:srgbClr val="00957E"/>
                </a:solidFill>
                <a:latin typeface="Arial"/>
                <a:cs typeface="Arial"/>
              </a:rPr>
              <a:t>with various 3rd party visualization and management </a:t>
            </a:r>
            <a:r>
              <a:rPr lang="en-US" sz="600" dirty="0" smtClean="0">
                <a:solidFill>
                  <a:srgbClr val="00957E"/>
                </a:solidFill>
                <a:latin typeface="Arial"/>
                <a:cs typeface="Arial"/>
              </a:rPr>
              <a:t>vendors</a:t>
            </a:r>
            <a:endParaRPr lang="en-US" sz="600" dirty="0">
              <a:solidFill>
                <a:srgbClr val="00957E"/>
              </a:solidFill>
              <a:latin typeface="Arial"/>
              <a:cs typeface="Arial"/>
            </a:endParaRPr>
          </a:p>
        </p:txBody>
      </p:sp>
      <p:sp>
        <p:nvSpPr>
          <p:cNvPr id="186" name="Rounded Rectangle 185"/>
          <p:cNvSpPr/>
          <p:nvPr/>
        </p:nvSpPr>
        <p:spPr>
          <a:xfrm>
            <a:off x="1790384" y="292654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Security</a:t>
            </a:r>
          </a:p>
          <a:p>
            <a:pPr algn="ctr"/>
            <a:r>
              <a:rPr lang="en-US" sz="600" dirty="0" smtClean="0">
                <a:solidFill>
                  <a:srgbClr val="00957E"/>
                </a:solidFill>
                <a:latin typeface="Arial"/>
                <a:cs typeface="Arial"/>
              </a:rPr>
              <a:t>(</a:t>
            </a: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87" name="Rounded Rectangle 186"/>
          <p:cNvSpPr/>
          <p:nvPr/>
        </p:nvSpPr>
        <p:spPr>
          <a:xfrm>
            <a:off x="3055128" y="29279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Self-Healing &amp; </a:t>
            </a:r>
          </a:p>
          <a:p>
            <a:pPr algn="ctr"/>
            <a:r>
              <a:rPr lang="en-US" sz="800" dirty="0" smtClean="0">
                <a:solidFill>
                  <a:srgbClr val="00957E"/>
                </a:solidFill>
                <a:latin typeface="Arial"/>
                <a:cs typeface="Arial"/>
              </a:rPr>
              <a:t>High Availability</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8" name="Rounded Rectangle 187"/>
          <p:cNvSpPr/>
          <p:nvPr/>
        </p:nvSpPr>
        <p:spPr>
          <a:xfrm>
            <a:off x="4305451" y="2925754"/>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Zero Downtime Upgrades &amp; </a:t>
            </a:r>
            <a:r>
              <a:rPr lang="en-US" sz="800" dirty="0" smtClean="0">
                <a:solidFill>
                  <a:srgbClr val="00957E"/>
                </a:solidFill>
                <a:latin typeface="Arial"/>
                <a:cs typeface="Arial"/>
              </a:rPr>
              <a:t>Patches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a:t>
            </a:r>
            <a:r>
              <a:rPr lang="en-US" sz="600" dirty="0">
                <a:solidFill>
                  <a:srgbClr val="00957E"/>
                </a:solidFill>
                <a:latin typeface="Arial"/>
                <a:cs typeface="Arial"/>
              </a:rPr>
              <a:t>Platform</a:t>
            </a:r>
            <a:r>
              <a:rPr lang="en-US" sz="600" dirty="0" smtClean="0">
                <a:solidFill>
                  <a:srgbClr val="00957E"/>
                </a:solidFill>
                <a:latin typeface="Arial"/>
                <a:cs typeface="Arial"/>
              </a:rPr>
              <a:t>)</a:t>
            </a:r>
            <a:endParaRPr lang="en-US" sz="600" dirty="0">
              <a:solidFill>
                <a:srgbClr val="00957E"/>
              </a:solidFill>
              <a:latin typeface="Arial"/>
              <a:cs typeface="Arial"/>
            </a:endParaRPr>
          </a:p>
        </p:txBody>
      </p:sp>
      <p:sp>
        <p:nvSpPr>
          <p:cNvPr id="189" name="Rounded Rectangle 188"/>
          <p:cNvSpPr/>
          <p:nvPr/>
        </p:nvSpPr>
        <p:spPr>
          <a:xfrm>
            <a:off x="1790384" y="23031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rgbClr val="00957E"/>
                </a:solidFill>
                <a:latin typeface="Arial"/>
                <a:cs typeface="Arial"/>
              </a:rPr>
              <a:t>Integrated Logging</a:t>
            </a:r>
            <a:r>
              <a:rPr lang="en-US" sz="800" dirty="0">
                <a:solidFill>
                  <a:srgbClr val="00957E"/>
                </a:solidFill>
                <a:latin typeface="Arial"/>
                <a:cs typeface="Arial"/>
              </a:rPr>
              <a:t>/</a:t>
            </a:r>
            <a:r>
              <a:rPr lang="en-US" sz="800" dirty="0" smtClean="0">
                <a:solidFill>
                  <a:srgbClr val="00957E"/>
                </a:solidFill>
                <a:latin typeface="Arial"/>
                <a:cs typeface="Arial"/>
              </a:rPr>
              <a:t>Metrics*</a:t>
            </a:r>
          </a:p>
          <a:p>
            <a:pPr algn="ctr"/>
            <a:r>
              <a:rPr lang="en-US" sz="600" dirty="0">
                <a:solidFill>
                  <a:srgbClr val="00957E"/>
                </a:solidFill>
                <a:latin typeface="Arial"/>
                <a:cs typeface="Arial"/>
              </a:rPr>
              <a:t>(Application </a:t>
            </a:r>
            <a:r>
              <a:rPr lang="en-US" sz="600" dirty="0" smtClean="0">
                <a:solidFill>
                  <a:srgbClr val="00957E"/>
                </a:solidFill>
                <a:latin typeface="Arial"/>
                <a:cs typeface="Arial"/>
              </a:rPr>
              <a:t>&amp; Platform)</a:t>
            </a:r>
            <a:endParaRPr lang="en-US" sz="600" dirty="0">
              <a:solidFill>
                <a:srgbClr val="00957E"/>
              </a:solidFill>
              <a:latin typeface="Arial"/>
              <a:cs typeface="Arial"/>
            </a:endParaRPr>
          </a:p>
        </p:txBody>
      </p:sp>
      <p:sp>
        <p:nvSpPr>
          <p:cNvPr id="190" name="Rounded Rectangle 189"/>
          <p:cNvSpPr/>
          <p:nvPr/>
        </p:nvSpPr>
        <p:spPr>
          <a:xfrm>
            <a:off x="3055128" y="2305249"/>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Dynamic Routing &amp; </a:t>
            </a:r>
            <a:r>
              <a:rPr lang="en-US" sz="800" dirty="0" smtClean="0">
                <a:solidFill>
                  <a:srgbClr val="00957E"/>
                </a:solidFill>
                <a:latin typeface="Arial"/>
                <a:cs typeface="Arial"/>
              </a:rPr>
              <a:t>Extensible Route Services</a:t>
            </a:r>
            <a:endParaRPr lang="en-US" sz="800" dirty="0">
              <a:solidFill>
                <a:srgbClr val="00957E"/>
              </a:solidFill>
              <a:latin typeface="Arial"/>
              <a:cs typeface="Arial"/>
            </a:endParaRPr>
          </a:p>
        </p:txBody>
      </p:sp>
      <p:sp>
        <p:nvSpPr>
          <p:cNvPr id="191" name="Rounded Rectangle 190"/>
          <p:cNvSpPr/>
          <p:nvPr/>
        </p:nvSpPr>
        <p:spPr>
          <a:xfrm>
            <a:off x="4305451" y="2302776"/>
            <a:ext cx="1035256" cy="54780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err="1" smtClean="0">
                <a:solidFill>
                  <a:srgbClr val="00957E"/>
                </a:solidFill>
                <a:latin typeface="Arial"/>
                <a:cs typeface="Arial"/>
              </a:rPr>
              <a:t>Dev</a:t>
            </a:r>
            <a:r>
              <a:rPr lang="en-US" sz="800" dirty="0" smtClean="0">
                <a:solidFill>
                  <a:srgbClr val="00957E"/>
                </a:solidFill>
                <a:latin typeface="Arial"/>
                <a:cs typeface="Arial"/>
              </a:rPr>
              <a:t> + </a:t>
            </a:r>
            <a:r>
              <a:rPr lang="en-US" sz="800" dirty="0">
                <a:solidFill>
                  <a:srgbClr val="00957E"/>
                </a:solidFill>
                <a:latin typeface="Arial"/>
                <a:cs typeface="Arial"/>
              </a:rPr>
              <a:t>Ops Role-</a:t>
            </a:r>
            <a:r>
              <a:rPr lang="en-US" sz="800" dirty="0" smtClean="0">
                <a:solidFill>
                  <a:srgbClr val="00957E"/>
                </a:solidFill>
                <a:latin typeface="Arial"/>
                <a:cs typeface="Arial"/>
              </a:rPr>
              <a:t>Based Self-Service Access</a:t>
            </a:r>
            <a:endParaRPr lang="en-US" sz="800" dirty="0">
              <a:solidFill>
                <a:srgbClr val="00957E"/>
              </a:solidFill>
              <a:latin typeface="Arial"/>
              <a:cs typeface="Arial"/>
            </a:endParaRPr>
          </a:p>
        </p:txBody>
      </p:sp>
      <p:sp>
        <p:nvSpPr>
          <p:cNvPr id="195" name="Rectangle 194"/>
          <p:cNvSpPr/>
          <p:nvPr/>
        </p:nvSpPr>
        <p:spPr>
          <a:xfrm>
            <a:off x="6395764" y="4635316"/>
            <a:ext cx="94777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Amazon</a:t>
            </a:r>
          </a:p>
          <a:p>
            <a:pPr algn="ctr"/>
            <a:r>
              <a:rPr lang="en-US" sz="800" dirty="0" smtClean="0">
                <a:solidFill>
                  <a:srgbClr val="000000"/>
                </a:solidFill>
                <a:latin typeface="Arial"/>
                <a:cs typeface="Arial"/>
              </a:rPr>
              <a:t>Web Services</a:t>
            </a:r>
            <a:endParaRPr lang="en-US" sz="800" dirty="0">
              <a:solidFill>
                <a:srgbClr val="000000"/>
              </a:solidFill>
              <a:latin typeface="Arial"/>
              <a:cs typeface="Arial"/>
            </a:endParaRPr>
          </a:p>
        </p:txBody>
      </p:sp>
      <p:sp>
        <p:nvSpPr>
          <p:cNvPr id="196" name="Rectangle 195"/>
          <p:cNvSpPr/>
          <p:nvPr/>
        </p:nvSpPr>
        <p:spPr>
          <a:xfrm>
            <a:off x="4161331" y="4635316"/>
            <a:ext cx="745988"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Microsoft</a:t>
            </a:r>
          </a:p>
          <a:p>
            <a:pPr algn="ctr"/>
            <a:r>
              <a:rPr lang="en-US" sz="800" dirty="0" smtClean="0">
                <a:solidFill>
                  <a:srgbClr val="000000"/>
                </a:solidFill>
                <a:latin typeface="Arial"/>
                <a:cs typeface="Arial"/>
              </a:rPr>
              <a:t>Azure</a:t>
            </a:r>
            <a:endParaRPr lang="en-US" sz="800" dirty="0">
              <a:solidFill>
                <a:srgbClr val="000000"/>
              </a:solidFill>
              <a:latin typeface="Arial"/>
              <a:cs typeface="Arial"/>
            </a:endParaRPr>
          </a:p>
        </p:txBody>
      </p:sp>
      <p:sp>
        <p:nvSpPr>
          <p:cNvPr id="198" name="Rectangle 197"/>
          <p:cNvSpPr/>
          <p:nvPr/>
        </p:nvSpPr>
        <p:spPr>
          <a:xfrm>
            <a:off x="5227665" y="4635316"/>
            <a:ext cx="948644" cy="259371"/>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Google</a:t>
            </a:r>
          </a:p>
          <a:p>
            <a:pPr algn="ctr"/>
            <a:r>
              <a:rPr lang="en-US" sz="800" dirty="0" smtClean="0">
                <a:solidFill>
                  <a:srgbClr val="000000"/>
                </a:solidFill>
                <a:latin typeface="Arial"/>
                <a:cs typeface="Arial"/>
              </a:rPr>
              <a:t>Cloud Platform</a:t>
            </a:r>
            <a:endParaRPr lang="en-US" sz="800" dirty="0">
              <a:solidFill>
                <a:srgbClr val="000000"/>
              </a:solidFill>
              <a:latin typeface="Arial"/>
              <a:cs typeface="Arial"/>
            </a:endParaRPr>
          </a:p>
        </p:txBody>
      </p:sp>
      <p:sp>
        <p:nvSpPr>
          <p:cNvPr id="200" name="Rectangle 199"/>
          <p:cNvSpPr/>
          <p:nvPr/>
        </p:nvSpPr>
        <p:spPr>
          <a:xfrm>
            <a:off x="7711439" y="3122303"/>
            <a:ext cx="1186158" cy="205740"/>
          </a:xfrm>
          <a:prstGeom prst="rect">
            <a:avLst/>
          </a:prstGeom>
          <a:no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00" dirty="0" smtClean="0">
                <a:solidFill>
                  <a:srgbClr val="000000"/>
                </a:solidFill>
                <a:latin typeface="Arial"/>
                <a:cs typeface="Arial"/>
              </a:rPr>
              <a:t>Oracle DB</a:t>
            </a:r>
            <a:endParaRPr lang="en-US" sz="800" dirty="0">
              <a:solidFill>
                <a:srgbClr val="000000"/>
              </a:solidFill>
              <a:latin typeface="Arial"/>
              <a:cs typeface="Arial"/>
            </a:endParaRPr>
          </a:p>
        </p:txBody>
      </p:sp>
      <p:sp>
        <p:nvSpPr>
          <p:cNvPr id="201" name="Rectangle 200"/>
          <p:cNvSpPr/>
          <p:nvPr/>
        </p:nvSpPr>
        <p:spPr>
          <a:xfrm>
            <a:off x="1730717" y="3739077"/>
            <a:ext cx="5741987" cy="4695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dirty="0" smtClean="0">
                <a:solidFill>
                  <a:srgbClr val="1B7E73"/>
                </a:solidFill>
                <a:latin typeface="Arial"/>
                <a:cs typeface="Arial"/>
              </a:rPr>
              <a:t>Infrastructure Automation </a:t>
            </a:r>
          </a:p>
          <a:p>
            <a:r>
              <a:rPr lang="en-US" sz="1200" dirty="0" smtClean="0">
                <a:solidFill>
                  <a:srgbClr val="1B7E73"/>
                </a:solidFill>
                <a:latin typeface="Arial"/>
                <a:cs typeface="Arial"/>
              </a:rPr>
              <a:t>(BOSH)</a:t>
            </a:r>
            <a:endParaRPr lang="en-US" sz="1200" dirty="0">
              <a:solidFill>
                <a:srgbClr val="1B7E73"/>
              </a:solidFill>
              <a:latin typeface="Arial"/>
              <a:cs typeface="Arial"/>
            </a:endParaRPr>
          </a:p>
        </p:txBody>
      </p:sp>
      <p:sp>
        <p:nvSpPr>
          <p:cNvPr id="202" name="Rounded Rectangle 201"/>
          <p:cNvSpPr/>
          <p:nvPr/>
        </p:nvSpPr>
        <p:spPr>
          <a:xfrm>
            <a:off x="4527922" y="3759969"/>
            <a:ext cx="2613672"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Infrastructure Agnostic Software Packaging</a:t>
            </a:r>
          </a:p>
        </p:txBody>
      </p:sp>
      <p:sp>
        <p:nvSpPr>
          <p:cNvPr id="203" name="Rounded Rectangle 202"/>
          <p:cNvSpPr/>
          <p:nvPr/>
        </p:nvSpPr>
        <p:spPr>
          <a:xfrm>
            <a:off x="3931696" y="3980472"/>
            <a:ext cx="32098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Multi-Cloud Orchestration of Infrastructure Provisioning</a:t>
            </a:r>
          </a:p>
        </p:txBody>
      </p:sp>
      <p:sp>
        <p:nvSpPr>
          <p:cNvPr id="204" name="Rounded Rectangle 203"/>
          <p:cNvSpPr/>
          <p:nvPr/>
        </p:nvSpPr>
        <p:spPr>
          <a:xfrm>
            <a:off x="3249296" y="4202455"/>
            <a:ext cx="3892298" cy="171450"/>
          </a:xfrm>
          <a:prstGeom prst="roundRect">
            <a:avLst/>
          </a:prstGeom>
          <a:solidFill>
            <a:schemeClr val="bg1"/>
          </a:solidFill>
          <a:ln>
            <a:solidFill>
              <a:srgbClr val="1B7E7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957E"/>
                </a:solidFill>
                <a:latin typeface="Arial"/>
                <a:cs typeface="Arial"/>
              </a:rPr>
              <a:t>Distributed Software Configuration and Health/Lifecycle Management</a:t>
            </a:r>
          </a:p>
        </p:txBody>
      </p:sp>
      <p:pic>
        <p:nvPicPr>
          <p:cNvPr id="20" name="Picture 19" descr="Dingo_Postgresql.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76310" y="3253552"/>
            <a:ext cx="207127" cy="206935"/>
          </a:xfrm>
          <a:prstGeom prst="rect">
            <a:avLst/>
          </a:prstGeom>
        </p:spPr>
      </p:pic>
      <p:pic>
        <p:nvPicPr>
          <p:cNvPr id="22" name="Picture 21" descr="dynatrace_we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69572" y="1246458"/>
            <a:ext cx="877150" cy="245669"/>
          </a:xfrm>
          <a:prstGeom prst="rect">
            <a:avLst/>
          </a:prstGeom>
        </p:spPr>
      </p:pic>
      <p:pic>
        <p:nvPicPr>
          <p:cNvPr id="24" name="Picture 23"/>
          <p:cNvPicPr>
            <a:picLocks noChangeAspect="1"/>
          </p:cNvPicPr>
          <p:nvPr/>
        </p:nvPicPr>
        <p:blipFill>
          <a:blip r:embed="rId15"/>
          <a:stretch>
            <a:fillRect/>
          </a:stretch>
        </p:blipFill>
        <p:spPr>
          <a:xfrm>
            <a:off x="6282649" y="2958255"/>
            <a:ext cx="627867" cy="222586"/>
          </a:xfrm>
          <a:prstGeom prst="rect">
            <a:avLst/>
          </a:prstGeom>
        </p:spPr>
      </p:pic>
      <p:pic>
        <p:nvPicPr>
          <p:cNvPr id="25" name="Picture 24" descr="AppD_Logo_Gray_RGB.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573" y="2196261"/>
            <a:ext cx="938603" cy="95363"/>
          </a:xfrm>
          <a:prstGeom prst="rect">
            <a:avLst/>
          </a:prstGeom>
        </p:spPr>
      </p:pic>
      <p:pic>
        <p:nvPicPr>
          <p:cNvPr id="26" name="Picture 25" descr="NewRelic-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815503" y="1571034"/>
            <a:ext cx="994909" cy="179992"/>
          </a:xfrm>
          <a:prstGeom prst="rect">
            <a:avLst/>
          </a:prstGeom>
        </p:spPr>
      </p:pic>
      <p:pic>
        <p:nvPicPr>
          <p:cNvPr id="27" name="Picture 26" descr="logo-apige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33263" y="1777050"/>
            <a:ext cx="578991" cy="347074"/>
          </a:xfrm>
          <a:prstGeom prst="rect">
            <a:avLst/>
          </a:prstGeom>
        </p:spPr>
      </p:pic>
      <p:pic>
        <p:nvPicPr>
          <p:cNvPr id="28" name="Picture 27" descr="MongoDB-Logo.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08155" y="2680776"/>
            <a:ext cx="734699" cy="198988"/>
          </a:xfrm>
          <a:prstGeom prst="rect">
            <a:avLst/>
          </a:prstGeom>
        </p:spPr>
      </p:pic>
      <p:sp>
        <p:nvSpPr>
          <p:cNvPr id="120" name="Rounded Rectangle 119"/>
          <p:cNvSpPr/>
          <p:nvPr/>
        </p:nvSpPr>
        <p:spPr>
          <a:xfrm>
            <a:off x="7705233" y="2395503"/>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ounded Rectangle 121"/>
          <p:cNvSpPr/>
          <p:nvPr/>
        </p:nvSpPr>
        <p:spPr>
          <a:xfrm>
            <a:off x="7705233" y="2686107"/>
            <a:ext cx="1186158" cy="268049"/>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0"/>
          <a:stretch>
            <a:fillRect/>
          </a:stretch>
        </p:blipFill>
        <p:spPr>
          <a:xfrm>
            <a:off x="8130806" y="2389602"/>
            <a:ext cx="392963" cy="243965"/>
          </a:xfrm>
          <a:prstGeom prst="rect">
            <a:avLst/>
          </a:prstGeom>
        </p:spPr>
      </p:pic>
      <p:pic>
        <p:nvPicPr>
          <p:cNvPr id="9" name="Picture 8" descr="redis.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2744" y="2684875"/>
            <a:ext cx="843978" cy="285683"/>
          </a:xfrm>
          <a:prstGeom prst="rect">
            <a:avLst/>
          </a:prstGeom>
        </p:spPr>
      </p:pic>
      <p:grpSp>
        <p:nvGrpSpPr>
          <p:cNvPr id="13" name="Group 12"/>
          <p:cNvGrpSpPr/>
          <p:nvPr/>
        </p:nvGrpSpPr>
        <p:grpSpPr>
          <a:xfrm>
            <a:off x="1663809" y="81668"/>
            <a:ext cx="3817078" cy="1214855"/>
            <a:chOff x="1663809" y="81743"/>
            <a:chExt cx="3817078" cy="1215980"/>
          </a:xfrm>
        </p:grpSpPr>
        <p:pic>
          <p:nvPicPr>
            <p:cNvPr id="85" name="Picture 84"/>
            <p:cNvPicPr>
              <a:picLocks noChangeAspect="1"/>
            </p:cNvPicPr>
            <p:nvPr/>
          </p:nvPicPr>
          <p:blipFill>
            <a:blip r:embed="rId22"/>
            <a:stretch>
              <a:fillRect/>
            </a:stretch>
          </p:blipFill>
          <p:spPr>
            <a:xfrm>
              <a:off x="1663809" y="81743"/>
              <a:ext cx="3817078" cy="1198715"/>
            </a:xfrm>
            <a:prstGeom prst="rect">
              <a:avLst/>
            </a:prstGeom>
          </p:spPr>
        </p:pic>
        <p:sp>
          <p:nvSpPr>
            <p:cNvPr id="79" name="Rectangle 78"/>
            <p:cNvSpPr/>
            <p:nvPr/>
          </p:nvSpPr>
          <p:spPr>
            <a:xfrm>
              <a:off x="1663809" y="97309"/>
              <a:ext cx="3817078" cy="2786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4" rtlCol="0" anchor="t" anchorCtr="0"/>
            <a:lstStyle/>
            <a:p>
              <a:pPr algn="ctr"/>
              <a:r>
                <a:rPr lang="en-US" sz="1600" dirty="0" smtClean="0">
                  <a:solidFill>
                    <a:schemeClr val="tx1"/>
                  </a:solidFill>
                </a:rPr>
                <a:t>Applications/APIs/</a:t>
              </a:r>
              <a:r>
                <a:rPr lang="en-US" sz="1600" dirty="0" err="1" smtClean="0">
                  <a:solidFill>
                    <a:schemeClr val="tx1"/>
                  </a:solidFill>
                </a:rPr>
                <a:t>Microservices</a:t>
              </a:r>
              <a:endParaRPr lang="en-US" sz="1600" dirty="0">
                <a:solidFill>
                  <a:schemeClr val="tx1"/>
                </a:solidFill>
              </a:endParaRPr>
            </a:p>
          </p:txBody>
        </p:sp>
        <p:pic>
          <p:nvPicPr>
            <p:cNvPr id="82" name="Picture 81" descr="docker-logo.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573056" y="457281"/>
              <a:ext cx="540636" cy="303834"/>
            </a:xfrm>
            <a:prstGeom prst="rect">
              <a:avLst/>
            </a:prstGeom>
          </p:spPr>
        </p:pic>
        <p:sp>
          <p:nvSpPr>
            <p:cNvPr id="83" name="TextBox 82"/>
            <p:cNvSpPr txBox="1"/>
            <p:nvPr/>
          </p:nvSpPr>
          <p:spPr>
            <a:xfrm>
              <a:off x="1790384" y="866278"/>
              <a:ext cx="2279444" cy="338554"/>
            </a:xfrm>
            <a:prstGeom prst="rect">
              <a:avLst/>
            </a:prstGeom>
            <a:noFill/>
          </p:spPr>
          <p:txBody>
            <a:bodyPr wrap="square" rtlCol="0">
              <a:spAutoFit/>
            </a:bodyPr>
            <a:lstStyle/>
            <a:p>
              <a:pPr algn="ctr"/>
              <a:r>
                <a:rPr lang="en-US" sz="800" dirty="0" smtClean="0">
                  <a:latin typeface="Arial"/>
                  <a:cs typeface="Arial"/>
                </a:rPr>
                <a:t>Compiled, staged, containerized, deployed </a:t>
              </a:r>
              <a:br>
                <a:rPr lang="en-US" sz="800" dirty="0" smtClean="0">
                  <a:latin typeface="Arial"/>
                  <a:cs typeface="Arial"/>
                </a:rPr>
              </a:br>
              <a:r>
                <a:rPr lang="en-US" sz="800" dirty="0" smtClean="0">
                  <a:latin typeface="Arial"/>
                  <a:cs typeface="Arial"/>
                </a:rPr>
                <a:t>and managed by platform</a:t>
              </a:r>
              <a:endParaRPr lang="en-US" sz="800" dirty="0">
                <a:latin typeface="Arial"/>
                <a:cs typeface="Arial"/>
              </a:endParaRPr>
            </a:p>
          </p:txBody>
        </p:sp>
        <p:sp>
          <p:nvSpPr>
            <p:cNvPr id="84" name="TextBox 83"/>
            <p:cNvSpPr txBox="1"/>
            <p:nvPr/>
          </p:nvSpPr>
          <p:spPr>
            <a:xfrm>
              <a:off x="4189807" y="799309"/>
              <a:ext cx="1291080" cy="461665"/>
            </a:xfrm>
            <a:prstGeom prst="rect">
              <a:avLst/>
            </a:prstGeom>
            <a:noFill/>
          </p:spPr>
          <p:txBody>
            <a:bodyPr wrap="square" rtlCol="0">
              <a:spAutoFit/>
            </a:bodyPr>
            <a:lstStyle/>
            <a:p>
              <a:pPr algn="ctr"/>
              <a:r>
                <a:rPr lang="en-US" sz="800" dirty="0" smtClean="0">
                  <a:latin typeface="Arial"/>
                  <a:cs typeface="Arial"/>
                </a:rPr>
                <a:t>Pre-packaged container deployed and managed </a:t>
              </a:r>
              <a:br>
                <a:rPr lang="en-US" sz="800" dirty="0" smtClean="0">
                  <a:latin typeface="Arial"/>
                  <a:cs typeface="Arial"/>
                </a:rPr>
              </a:br>
              <a:r>
                <a:rPr lang="en-US" sz="800" dirty="0" smtClean="0">
                  <a:latin typeface="Arial"/>
                  <a:cs typeface="Arial"/>
                </a:rPr>
                <a:t>by platform</a:t>
              </a:r>
              <a:endParaRPr lang="en-US" sz="800" dirty="0">
                <a:latin typeface="Arial"/>
                <a:cs typeface="Arial"/>
              </a:endParaRPr>
            </a:p>
          </p:txBody>
        </p:sp>
        <p:cxnSp>
          <p:nvCxnSpPr>
            <p:cNvPr id="87" name="Straight Connector 86"/>
            <p:cNvCxnSpPr/>
            <p:nvPr/>
          </p:nvCxnSpPr>
          <p:spPr>
            <a:xfrm>
              <a:off x="4189807" y="457281"/>
              <a:ext cx="0" cy="739046"/>
            </a:xfrm>
            <a:prstGeom prst="line">
              <a:avLst/>
            </a:prstGeom>
            <a:ln w="9525" cmpd="sng">
              <a:solidFill>
                <a:srgbClr val="030808"/>
              </a:solidFill>
            </a:ln>
          </p:spPr>
          <p:style>
            <a:lnRef idx="2">
              <a:schemeClr val="dk1"/>
            </a:lnRef>
            <a:fillRef idx="0">
              <a:schemeClr val="dk1"/>
            </a:fillRef>
            <a:effectRef idx="1">
              <a:schemeClr val="dk1"/>
            </a:effectRef>
            <a:fontRef idx="minor">
              <a:schemeClr val="tx1"/>
            </a:fontRef>
          </p:style>
        </p:cxnSp>
        <p:sp>
          <p:nvSpPr>
            <p:cNvPr id="81" name="Rectangle 80"/>
            <p:cNvSpPr/>
            <p:nvPr/>
          </p:nvSpPr>
          <p:spPr>
            <a:xfrm>
              <a:off x="3035808" y="457200"/>
              <a:ext cx="1035256" cy="413035"/>
            </a:xfrm>
            <a:prstGeom prst="rect">
              <a:avLst/>
            </a:prstGeom>
            <a:solidFill>
              <a:srgbClr val="FFFFFF"/>
            </a:solidFill>
            <a:ln w="19050" cmpd="sng">
              <a:solidFill>
                <a:schemeClr val="tx1"/>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0000"/>
                </a:solidFill>
                <a:latin typeface="Arial"/>
                <a:cs typeface="Arial"/>
              </a:endParaRPr>
            </a:p>
          </p:txBody>
        </p:sp>
        <p:pic>
          <p:nvPicPr>
            <p:cNvPr id="2" name="Picture 1" descr="Microsoft_.NET_Framework_v4.5_logo (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58661" y="551137"/>
              <a:ext cx="960165" cy="237114"/>
            </a:xfrm>
            <a:prstGeom prst="rect">
              <a:avLst/>
            </a:prstGeom>
          </p:spPr>
        </p:pic>
        <p:sp>
          <p:nvSpPr>
            <p:cNvPr id="80" name="Rectangle 79"/>
            <p:cNvSpPr/>
            <p:nvPr/>
          </p:nvSpPr>
          <p:spPr>
            <a:xfrm>
              <a:off x="1792224" y="457280"/>
              <a:ext cx="1178569" cy="413036"/>
            </a:xfrm>
            <a:prstGeom prst="rect">
              <a:avLst/>
            </a:prstGeom>
            <a:solidFill>
              <a:schemeClr val="bg1"/>
            </a:solidFill>
            <a:ln w="19050" cmpd="sng">
              <a:solidFill>
                <a:srgbClr val="00957E"/>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solidFill>
                  <a:srgbClr val="00957E"/>
                </a:solidFill>
                <a:latin typeface="Arial"/>
                <a:cs typeface="Arial"/>
              </a:endParaRPr>
            </a:p>
          </p:txBody>
        </p:sp>
        <p:pic>
          <p:nvPicPr>
            <p:cNvPr id="3" name="Picture 2" descr="Pivotal_Java_Spring_Logo.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837579" y="496023"/>
              <a:ext cx="1094864" cy="355831"/>
            </a:xfrm>
            <a:prstGeom prst="rect">
              <a:avLst/>
            </a:prstGeom>
          </p:spPr>
        </p:pic>
        <p:sp>
          <p:nvSpPr>
            <p:cNvPr id="5" name="TextBox 4"/>
            <p:cNvSpPr txBox="1"/>
            <p:nvPr/>
          </p:nvSpPr>
          <p:spPr>
            <a:xfrm>
              <a:off x="2066544" y="1112886"/>
              <a:ext cx="1839829" cy="184837"/>
            </a:xfrm>
            <a:prstGeom prst="rect">
              <a:avLst/>
            </a:prstGeom>
            <a:noFill/>
          </p:spPr>
          <p:txBody>
            <a:bodyPr wrap="none" rtlCol="0">
              <a:spAutoFit/>
            </a:bodyPr>
            <a:lstStyle/>
            <a:p>
              <a:r>
                <a:rPr lang="en-US" sz="600" dirty="0"/>
                <a:t>Java | .NET | Ruby | Node.js | Python | </a:t>
              </a:r>
              <a:r>
                <a:rPr lang="en-US" sz="600" dirty="0" smtClean="0"/>
                <a:t>PHP | Go</a:t>
              </a:r>
              <a:endParaRPr lang="en-US" sz="600" dirty="0"/>
            </a:p>
          </p:txBody>
        </p:sp>
      </p:grpSp>
    </p:spTree>
    <p:extLst>
      <p:ext uri="{BB962C8B-B14F-4D97-AF65-F5344CB8AC3E}">
        <p14:creationId xmlns:p14="http://schemas.microsoft.com/office/powerpoint/2010/main" val="5315549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1"/>
          <p:cNvSpPr>
            <a:spLocks noGrp="1"/>
          </p:cNvSpPr>
          <p:nvPr>
            <p:ph type="title"/>
          </p:nvPr>
        </p:nvSpPr>
        <p:spPr>
          <a:xfrm>
            <a:off x="366713" y="325438"/>
            <a:ext cx="8410575" cy="460375"/>
          </a:xfrm>
        </p:spPr>
        <p:txBody>
          <a:bodyPr/>
          <a:lstStyle/>
          <a:p>
            <a:r>
              <a:rPr lang="en-US" sz="2800" dirty="0">
                <a:solidFill>
                  <a:srgbClr val="2C95DD"/>
                </a:solidFill>
              </a:rPr>
              <a:t>HA 2 - Elastic </a:t>
            </a:r>
            <a:r>
              <a:rPr lang="en-US" sz="2800" dirty="0" smtClean="0">
                <a:solidFill>
                  <a:srgbClr val="2C95DD"/>
                </a:solidFill>
              </a:rPr>
              <a:t>Runtime Processes </a:t>
            </a:r>
            <a:r>
              <a:rPr lang="en-US" sz="2800" dirty="0">
                <a:solidFill>
                  <a:srgbClr val="2C95DD"/>
                </a:solidFill>
              </a:rPr>
              <a:t>are Monitored</a:t>
            </a:r>
          </a:p>
        </p:txBody>
      </p:sp>
      <p:sp>
        <p:nvSpPr>
          <p:cNvPr id="71" name="Rounded Rectangle 70"/>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ounded Rectangle 71"/>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3" name="Rectangle 72"/>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4" name="Rectangle 73"/>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75" name="Rounded Rectangle 7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76" name="Group 75"/>
          <p:cNvGrpSpPr/>
          <p:nvPr/>
        </p:nvGrpSpPr>
        <p:grpSpPr>
          <a:xfrm>
            <a:off x="6168884" y="1215518"/>
            <a:ext cx="2406385" cy="807464"/>
            <a:chOff x="6168884" y="1428750"/>
            <a:chExt cx="2406385" cy="807464"/>
          </a:xfrm>
        </p:grpSpPr>
        <p:sp>
          <p:nvSpPr>
            <p:cNvPr id="77" name="Rounded Rectangle 76"/>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8" name="Rounded Rectangle 77"/>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0" name="Group 79"/>
            <p:cNvGrpSpPr/>
            <p:nvPr/>
          </p:nvGrpSpPr>
          <p:grpSpPr>
            <a:xfrm>
              <a:off x="8176597" y="1504950"/>
              <a:ext cx="333374" cy="228600"/>
              <a:chOff x="7558089" y="1504950"/>
              <a:chExt cx="333374" cy="228600"/>
            </a:xfrm>
          </p:grpSpPr>
          <p:sp>
            <p:nvSpPr>
              <p:cNvPr id="81" name="Rounded Rectangle 8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2" name="Freeform 8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6168884" y="2198434"/>
            <a:ext cx="2406385" cy="807464"/>
            <a:chOff x="6168884" y="2297686"/>
            <a:chExt cx="2406385" cy="807464"/>
          </a:xfrm>
        </p:grpSpPr>
        <p:sp>
          <p:nvSpPr>
            <p:cNvPr id="84" name="Rounded Rectangle 83"/>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85"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87" name="Group 86"/>
            <p:cNvGrpSpPr/>
            <p:nvPr/>
          </p:nvGrpSpPr>
          <p:grpSpPr>
            <a:xfrm>
              <a:off x="8176597" y="2373886"/>
              <a:ext cx="333374" cy="228600"/>
              <a:chOff x="7558089" y="1504950"/>
              <a:chExt cx="333374" cy="228600"/>
            </a:xfrm>
          </p:grpSpPr>
          <p:sp>
            <p:nvSpPr>
              <p:cNvPr id="88" name="Rounded Rectangle 8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89" name="Freeform 8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0" name="Group 89"/>
          <p:cNvGrpSpPr/>
          <p:nvPr/>
        </p:nvGrpSpPr>
        <p:grpSpPr>
          <a:xfrm>
            <a:off x="6168884" y="3181350"/>
            <a:ext cx="2406385" cy="807464"/>
            <a:chOff x="6168884" y="3181350"/>
            <a:chExt cx="2406385" cy="807464"/>
          </a:xfrm>
        </p:grpSpPr>
        <p:sp>
          <p:nvSpPr>
            <p:cNvPr id="91" name="Rounded Rectangle 90"/>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92"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94" name="Group 93"/>
            <p:cNvGrpSpPr/>
            <p:nvPr/>
          </p:nvGrpSpPr>
          <p:grpSpPr>
            <a:xfrm>
              <a:off x="8177852" y="3257550"/>
              <a:ext cx="333374" cy="228600"/>
              <a:chOff x="7558089" y="1504950"/>
              <a:chExt cx="333374" cy="228600"/>
            </a:xfrm>
          </p:grpSpPr>
          <p:sp>
            <p:nvSpPr>
              <p:cNvPr id="95" name="Rounded Rectangle 9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96" name="Freeform 9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7" name="Group 96"/>
          <p:cNvGrpSpPr/>
          <p:nvPr/>
        </p:nvGrpSpPr>
        <p:grpSpPr>
          <a:xfrm>
            <a:off x="3686175" y="2464186"/>
            <a:ext cx="1838202" cy="443726"/>
            <a:chOff x="3429000" y="2464186"/>
            <a:chExt cx="1838202" cy="443726"/>
          </a:xfrm>
        </p:grpSpPr>
        <p:sp>
          <p:nvSpPr>
            <p:cNvPr id="98" name="Rounded Rectangle 97"/>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99"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Rounded Rectangle 99"/>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101" name="Heart 100"/>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103" name="Straight Connector 102"/>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108" name="TextBox 107"/>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109" name="TextBox 108"/>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110" name="TextBox 109"/>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145" name="Curved Connector 144"/>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7" name="Curved Connector 146"/>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Isosceles Triangle 156"/>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 name="Group 157"/>
          <p:cNvGrpSpPr/>
          <p:nvPr/>
        </p:nvGrpSpPr>
        <p:grpSpPr>
          <a:xfrm>
            <a:off x="7098797" y="1310768"/>
            <a:ext cx="908413" cy="628451"/>
            <a:chOff x="6824383" y="943772"/>
            <a:chExt cx="1163827" cy="805155"/>
          </a:xfrm>
        </p:grpSpPr>
        <p:sp>
          <p:nvSpPr>
            <p:cNvPr id="159" name="Oval 66"/>
            <p:cNvSpPr/>
            <p:nvPr/>
          </p:nvSpPr>
          <p:spPr>
            <a:xfrm>
              <a:off x="7293462" y="1304586"/>
              <a:ext cx="127831" cy="425361"/>
            </a:xfrm>
            <a:custGeom>
              <a:avLst/>
              <a:gdLst/>
              <a:ahLst/>
              <a:cxnLst/>
              <a:rect l="l" t="t" r="r" b="b"/>
              <a:pathLst>
                <a:path w="765349" h="1914208">
                  <a:moveTo>
                    <a:pt x="80386" y="0"/>
                  </a:moveTo>
                  <a:lnTo>
                    <a:pt x="689986" y="0"/>
                  </a:lnTo>
                  <a:lnTo>
                    <a:pt x="689986" y="123120"/>
                  </a:lnTo>
                  <a:cubicBezTo>
                    <a:pt x="703549" y="169271"/>
                    <a:pt x="711757" y="232339"/>
                    <a:pt x="711757" y="301864"/>
                  </a:cubicBezTo>
                  <a:cubicBezTo>
                    <a:pt x="711757" y="371420"/>
                    <a:pt x="703542" y="434514"/>
                    <a:pt x="689986" y="480644"/>
                  </a:cubicBezTo>
                  <a:lnTo>
                    <a:pt x="689986" y="553072"/>
                  </a:lnTo>
                  <a:cubicBezTo>
                    <a:pt x="707676" y="599811"/>
                    <a:pt x="718456" y="671010"/>
                    <a:pt x="718456" y="750690"/>
                  </a:cubicBezTo>
                  <a:cubicBezTo>
                    <a:pt x="718456" y="830455"/>
                    <a:pt x="707652" y="901721"/>
                    <a:pt x="689986" y="948534"/>
                  </a:cubicBezTo>
                  <a:lnTo>
                    <a:pt x="689986" y="974788"/>
                  </a:lnTo>
                  <a:cubicBezTo>
                    <a:pt x="712659" y="1019589"/>
                    <a:pt x="726829" y="1099792"/>
                    <a:pt x="726829" y="1191143"/>
                  </a:cubicBezTo>
                  <a:cubicBezTo>
                    <a:pt x="726829" y="1265552"/>
                    <a:pt x="717428" y="1332565"/>
                    <a:pt x="702093" y="1379341"/>
                  </a:cubicBezTo>
                  <a:cubicBezTo>
                    <a:pt x="738169" y="1399944"/>
                    <a:pt x="765349" y="1505079"/>
                    <a:pt x="765349" y="1631596"/>
                  </a:cubicBezTo>
                  <a:cubicBezTo>
                    <a:pt x="765349" y="1772388"/>
                    <a:pt x="731690" y="1886701"/>
                    <a:pt x="689986" y="1887962"/>
                  </a:cubicBezTo>
                  <a:lnTo>
                    <a:pt x="689986" y="1905000"/>
                  </a:lnTo>
                  <a:lnTo>
                    <a:pt x="95377" y="1905000"/>
                  </a:lnTo>
                  <a:cubicBezTo>
                    <a:pt x="89604" y="1911203"/>
                    <a:pt x="83006" y="1914208"/>
                    <a:pt x="76200" y="1914208"/>
                  </a:cubicBezTo>
                  <a:cubicBezTo>
                    <a:pt x="34116" y="1914208"/>
                    <a:pt x="0" y="1799302"/>
                    <a:pt x="0" y="1657558"/>
                  </a:cubicBezTo>
                  <a:cubicBezTo>
                    <a:pt x="0" y="1552714"/>
                    <a:pt x="18665" y="1462554"/>
                    <a:pt x="45581" y="1422829"/>
                  </a:cubicBezTo>
                  <a:cubicBezTo>
                    <a:pt x="30829" y="1376157"/>
                    <a:pt x="21770" y="1310242"/>
                    <a:pt x="21770" y="1237201"/>
                  </a:cubicBezTo>
                  <a:cubicBezTo>
                    <a:pt x="21770" y="1117152"/>
                    <a:pt x="46242" y="1016354"/>
                    <a:pt x="79713" y="988797"/>
                  </a:cubicBezTo>
                  <a:cubicBezTo>
                    <a:pt x="63527" y="941920"/>
                    <a:pt x="53591" y="873242"/>
                    <a:pt x="53591" y="796749"/>
                  </a:cubicBezTo>
                  <a:cubicBezTo>
                    <a:pt x="53591" y="719996"/>
                    <a:pt x="63594" y="651113"/>
                    <a:pt x="80386" y="604422"/>
                  </a:cubicBezTo>
                  <a:lnTo>
                    <a:pt x="80386" y="565325"/>
                  </a:lnTo>
                  <a:cubicBezTo>
                    <a:pt x="53751" y="524148"/>
                    <a:pt x="36843" y="437662"/>
                    <a:pt x="36843" y="337874"/>
                  </a:cubicBezTo>
                  <a:cubicBezTo>
                    <a:pt x="36843" y="236058"/>
                    <a:pt x="54446" y="148090"/>
                    <a:pt x="80386" y="10687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37"/>
            <p:cNvSpPr/>
            <p:nvPr/>
          </p:nvSpPr>
          <p:spPr>
            <a:xfrm>
              <a:off x="6824383" y="1605919"/>
              <a:ext cx="1163827" cy="143008"/>
            </a:xfrm>
            <a:custGeom>
              <a:avLst/>
              <a:gdLst/>
              <a:ahLst/>
              <a:cxnLst/>
              <a:rect l="l" t="t" r="r" b="b"/>
              <a:pathLst>
                <a:path w="3341628" h="367205">
                  <a:moveTo>
                    <a:pt x="1853334" y="0"/>
                  </a:moveTo>
                  <a:cubicBezTo>
                    <a:pt x="1942823" y="0"/>
                    <a:pt x="2019856" y="53335"/>
                    <a:pt x="2053981" y="130131"/>
                  </a:cubicBezTo>
                  <a:cubicBezTo>
                    <a:pt x="2085334" y="111376"/>
                    <a:pt x="2122073" y="101184"/>
                    <a:pt x="2161192" y="101184"/>
                  </a:cubicBezTo>
                  <a:cubicBezTo>
                    <a:pt x="2198110" y="101184"/>
                    <a:pt x="2232908" y="110261"/>
                    <a:pt x="2263340" y="126488"/>
                  </a:cubicBezTo>
                  <a:cubicBezTo>
                    <a:pt x="2286240" y="89302"/>
                    <a:pt x="2327687" y="65931"/>
                    <a:pt x="2374594" y="65931"/>
                  </a:cubicBezTo>
                  <a:cubicBezTo>
                    <a:pt x="2432461" y="65931"/>
                    <a:pt x="2482021" y="101500"/>
                    <a:pt x="2502449" y="152031"/>
                  </a:cubicBezTo>
                  <a:cubicBezTo>
                    <a:pt x="2518910" y="147437"/>
                    <a:pt x="2536251" y="145318"/>
                    <a:pt x="2554088" y="145318"/>
                  </a:cubicBezTo>
                  <a:cubicBezTo>
                    <a:pt x="2607100" y="145318"/>
                    <a:pt x="2655741" y="164034"/>
                    <a:pt x="2693136" y="195864"/>
                  </a:cubicBezTo>
                  <a:cubicBezTo>
                    <a:pt x="2714865" y="152050"/>
                    <a:pt x="2760387" y="122982"/>
                    <a:pt x="2812699" y="122982"/>
                  </a:cubicBezTo>
                  <a:cubicBezTo>
                    <a:pt x="2868339" y="122982"/>
                    <a:pt x="2916299" y="155866"/>
                    <a:pt x="2937475" y="203596"/>
                  </a:cubicBezTo>
                  <a:cubicBezTo>
                    <a:pt x="2952453" y="189296"/>
                    <a:pt x="2972847" y="181109"/>
                    <a:pt x="2995154" y="181109"/>
                  </a:cubicBezTo>
                  <a:cubicBezTo>
                    <a:pt x="3027949" y="181109"/>
                    <a:pt x="3056611" y="198805"/>
                    <a:pt x="3070832" y="225923"/>
                  </a:cubicBezTo>
                  <a:cubicBezTo>
                    <a:pt x="3076486" y="224540"/>
                    <a:pt x="3082331" y="224166"/>
                    <a:pt x="3088265" y="224166"/>
                  </a:cubicBezTo>
                  <a:cubicBezTo>
                    <a:pt x="3128897" y="224166"/>
                    <a:pt x="3165432" y="241702"/>
                    <a:pt x="3189859" y="270397"/>
                  </a:cubicBezTo>
                  <a:cubicBezTo>
                    <a:pt x="3205884" y="254424"/>
                    <a:pt x="3228006" y="244618"/>
                    <a:pt x="3252419" y="244618"/>
                  </a:cubicBezTo>
                  <a:cubicBezTo>
                    <a:pt x="3301688" y="244618"/>
                    <a:pt x="3341628" y="284558"/>
                    <a:pt x="3341628" y="333827"/>
                  </a:cubicBezTo>
                  <a:lnTo>
                    <a:pt x="3334890" y="367205"/>
                  </a:lnTo>
                  <a:lnTo>
                    <a:pt x="0" y="367205"/>
                  </a:lnTo>
                  <a:cubicBezTo>
                    <a:pt x="13926" y="338271"/>
                    <a:pt x="43718" y="318892"/>
                    <a:pt x="78037" y="318892"/>
                  </a:cubicBezTo>
                  <a:cubicBezTo>
                    <a:pt x="102617" y="318892"/>
                    <a:pt x="124875" y="328833"/>
                    <a:pt x="140990" y="344935"/>
                  </a:cubicBezTo>
                  <a:cubicBezTo>
                    <a:pt x="145575" y="301500"/>
                    <a:pt x="182741" y="268299"/>
                    <a:pt x="227661" y="268299"/>
                  </a:cubicBezTo>
                  <a:cubicBezTo>
                    <a:pt x="267783" y="268299"/>
                    <a:pt x="301719" y="294787"/>
                    <a:pt x="311644" y="331627"/>
                  </a:cubicBezTo>
                  <a:cubicBezTo>
                    <a:pt x="326234" y="317478"/>
                    <a:pt x="345965" y="308932"/>
                    <a:pt x="367710" y="308721"/>
                  </a:cubicBezTo>
                  <a:cubicBezTo>
                    <a:pt x="376823" y="270852"/>
                    <a:pt x="411254" y="243406"/>
                    <a:pt x="452095" y="243406"/>
                  </a:cubicBezTo>
                  <a:cubicBezTo>
                    <a:pt x="465340" y="243406"/>
                    <a:pt x="477911" y="246293"/>
                    <a:pt x="489016" y="251898"/>
                  </a:cubicBezTo>
                  <a:cubicBezTo>
                    <a:pt x="497177" y="183984"/>
                    <a:pt x="555170" y="131593"/>
                    <a:pt x="625400" y="131593"/>
                  </a:cubicBezTo>
                  <a:cubicBezTo>
                    <a:pt x="668062" y="131593"/>
                    <a:pt x="706209" y="150926"/>
                    <a:pt x="730140" y="182491"/>
                  </a:cubicBezTo>
                  <a:cubicBezTo>
                    <a:pt x="745037" y="162512"/>
                    <a:pt x="763924" y="145872"/>
                    <a:pt x="785579" y="133347"/>
                  </a:cubicBezTo>
                  <a:cubicBezTo>
                    <a:pt x="782731" y="128093"/>
                    <a:pt x="782155" y="122308"/>
                    <a:pt x="782155" y="116388"/>
                  </a:cubicBezTo>
                  <a:cubicBezTo>
                    <a:pt x="782155" y="67120"/>
                    <a:pt x="822095" y="27179"/>
                    <a:pt x="871364" y="27179"/>
                  </a:cubicBezTo>
                  <a:cubicBezTo>
                    <a:pt x="918082" y="27179"/>
                    <a:pt x="956412" y="63092"/>
                    <a:pt x="959064" y="108916"/>
                  </a:cubicBezTo>
                  <a:lnTo>
                    <a:pt x="985477" y="117115"/>
                  </a:lnTo>
                  <a:cubicBezTo>
                    <a:pt x="1024241" y="55650"/>
                    <a:pt x="1092821" y="15071"/>
                    <a:pt x="1170879" y="15071"/>
                  </a:cubicBezTo>
                  <a:cubicBezTo>
                    <a:pt x="1290551" y="15071"/>
                    <a:pt x="1387947" y="110451"/>
                    <a:pt x="1390661" y="229353"/>
                  </a:cubicBezTo>
                  <a:cubicBezTo>
                    <a:pt x="1424406" y="205751"/>
                    <a:pt x="1465653" y="192681"/>
                    <a:pt x="1509953" y="192681"/>
                  </a:cubicBezTo>
                  <a:cubicBezTo>
                    <a:pt x="1555981" y="192681"/>
                    <a:pt x="1598712" y="206790"/>
                    <a:pt x="1634004" y="231001"/>
                  </a:cubicBezTo>
                  <a:cubicBezTo>
                    <a:pt x="1633020" y="227514"/>
                    <a:pt x="1632936" y="223966"/>
                    <a:pt x="1632936" y="220398"/>
                  </a:cubicBezTo>
                  <a:cubicBezTo>
                    <a:pt x="1632936" y="98676"/>
                    <a:pt x="1731612" y="0"/>
                    <a:pt x="185333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69"/>
            <p:cNvSpPr/>
            <p:nvPr/>
          </p:nvSpPr>
          <p:spPr>
            <a:xfrm>
              <a:off x="7260433" y="1316215"/>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2"/>
            <p:cNvSpPr/>
            <p:nvPr/>
          </p:nvSpPr>
          <p:spPr>
            <a:xfrm>
              <a:off x="7003522" y="943772"/>
              <a:ext cx="733955" cy="407253"/>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86"/>
            <p:cNvSpPr/>
            <p:nvPr/>
          </p:nvSpPr>
          <p:spPr>
            <a:xfrm>
              <a:off x="7241460" y="1468561"/>
              <a:ext cx="233956" cy="58761"/>
            </a:xfrm>
            <a:custGeom>
              <a:avLst/>
              <a:gdLst/>
              <a:ahLst/>
              <a:cxnLst/>
              <a:rect l="l" t="t" r="r" b="b"/>
              <a:pathLst>
                <a:path w="1052851" h="264435">
                  <a:moveTo>
                    <a:pt x="242208" y="0"/>
                  </a:moveTo>
                  <a:cubicBezTo>
                    <a:pt x="269588" y="0"/>
                    <a:pt x="292362" y="19724"/>
                    <a:pt x="296008" y="45936"/>
                  </a:cubicBezTo>
                  <a:cubicBezTo>
                    <a:pt x="298725" y="42244"/>
                    <a:pt x="302383" y="41731"/>
                    <a:pt x="306161" y="41731"/>
                  </a:cubicBezTo>
                  <a:cubicBezTo>
                    <a:pt x="328706" y="41731"/>
                    <a:pt x="346982" y="60007"/>
                    <a:pt x="346982" y="82552"/>
                  </a:cubicBezTo>
                  <a:lnTo>
                    <a:pt x="346197" y="84446"/>
                  </a:lnTo>
                  <a:cubicBezTo>
                    <a:pt x="351048" y="81780"/>
                    <a:pt x="356431" y="81193"/>
                    <a:pt x="361951" y="81193"/>
                  </a:cubicBezTo>
                  <a:cubicBezTo>
                    <a:pt x="382356" y="81193"/>
                    <a:pt x="400888" y="89214"/>
                    <a:pt x="414343" y="102508"/>
                  </a:cubicBezTo>
                  <a:cubicBezTo>
                    <a:pt x="424359" y="73040"/>
                    <a:pt x="452403" y="52164"/>
                    <a:pt x="485323" y="52164"/>
                  </a:cubicBezTo>
                  <a:cubicBezTo>
                    <a:pt x="516495" y="52164"/>
                    <a:pt x="543295" y="70882"/>
                    <a:pt x="554908" y="97774"/>
                  </a:cubicBezTo>
                  <a:cubicBezTo>
                    <a:pt x="558131" y="95947"/>
                    <a:pt x="561613" y="95706"/>
                    <a:pt x="565151" y="95706"/>
                  </a:cubicBezTo>
                  <a:cubicBezTo>
                    <a:pt x="587672" y="95706"/>
                    <a:pt x="607911" y="105476"/>
                    <a:pt x="621352" y="121466"/>
                  </a:cubicBezTo>
                  <a:cubicBezTo>
                    <a:pt x="633652" y="99174"/>
                    <a:pt x="657596" y="84821"/>
                    <a:pt x="684893" y="84821"/>
                  </a:cubicBezTo>
                  <a:lnTo>
                    <a:pt x="695476" y="86958"/>
                  </a:lnTo>
                  <a:cubicBezTo>
                    <a:pt x="699863" y="76168"/>
                    <a:pt x="707132" y="66956"/>
                    <a:pt x="716292" y="59922"/>
                  </a:cubicBezTo>
                  <a:cubicBezTo>
                    <a:pt x="716191" y="59755"/>
                    <a:pt x="716190" y="59587"/>
                    <a:pt x="716190" y="59418"/>
                  </a:cubicBezTo>
                  <a:cubicBezTo>
                    <a:pt x="716190" y="28606"/>
                    <a:pt x="741168" y="3628"/>
                    <a:pt x="771980" y="3628"/>
                  </a:cubicBezTo>
                  <a:cubicBezTo>
                    <a:pt x="794785" y="3628"/>
                    <a:pt x="814393" y="17310"/>
                    <a:pt x="822898" y="36978"/>
                  </a:cubicBezTo>
                  <a:cubicBezTo>
                    <a:pt x="824926" y="34261"/>
                    <a:pt x="827453" y="34021"/>
                    <a:pt x="830037" y="34021"/>
                  </a:cubicBezTo>
                  <a:cubicBezTo>
                    <a:pt x="846792" y="34021"/>
                    <a:pt x="861190" y="44116"/>
                    <a:pt x="864627" y="59797"/>
                  </a:cubicBezTo>
                  <a:cubicBezTo>
                    <a:pt x="870702" y="56734"/>
                    <a:pt x="877474" y="55792"/>
                    <a:pt x="884465" y="55792"/>
                  </a:cubicBezTo>
                  <a:cubicBezTo>
                    <a:pt x="910884" y="55792"/>
                    <a:pt x="934162" y="69237"/>
                    <a:pt x="946660" y="90441"/>
                  </a:cubicBezTo>
                  <a:cubicBezTo>
                    <a:pt x="954625" y="82633"/>
                    <a:pt x="965350" y="78050"/>
                    <a:pt x="977156" y="77265"/>
                  </a:cubicBezTo>
                  <a:cubicBezTo>
                    <a:pt x="980386" y="61242"/>
                    <a:pt x="994989" y="50800"/>
                    <a:pt x="1012030" y="50800"/>
                  </a:cubicBezTo>
                  <a:cubicBezTo>
                    <a:pt x="1034575" y="50800"/>
                    <a:pt x="1052851" y="69076"/>
                    <a:pt x="1052851" y="91621"/>
                  </a:cubicBezTo>
                  <a:cubicBezTo>
                    <a:pt x="1052851" y="104622"/>
                    <a:pt x="1046774" y="116203"/>
                    <a:pt x="1036290" y="122393"/>
                  </a:cubicBezTo>
                  <a:cubicBezTo>
                    <a:pt x="1037934" y="125380"/>
                    <a:pt x="1038227" y="128650"/>
                    <a:pt x="1038227" y="131989"/>
                  </a:cubicBezTo>
                  <a:cubicBezTo>
                    <a:pt x="1038227" y="162801"/>
                    <a:pt x="1013249" y="187779"/>
                    <a:pt x="982437" y="187779"/>
                  </a:cubicBezTo>
                  <a:cubicBezTo>
                    <a:pt x="968540" y="187779"/>
                    <a:pt x="955830" y="182698"/>
                    <a:pt x="946488" y="173799"/>
                  </a:cubicBezTo>
                  <a:cubicBezTo>
                    <a:pt x="933964" y="194862"/>
                    <a:pt x="910771" y="208192"/>
                    <a:pt x="884465" y="208192"/>
                  </a:cubicBezTo>
                  <a:cubicBezTo>
                    <a:pt x="862446" y="208192"/>
                    <a:pt x="842609" y="198853"/>
                    <a:pt x="831182" y="181890"/>
                  </a:cubicBezTo>
                  <a:cubicBezTo>
                    <a:pt x="833828" y="187713"/>
                    <a:pt x="835026" y="194183"/>
                    <a:pt x="835026" y="200932"/>
                  </a:cubicBezTo>
                  <a:cubicBezTo>
                    <a:pt x="835026" y="231744"/>
                    <a:pt x="810048" y="256722"/>
                    <a:pt x="779236" y="256722"/>
                  </a:cubicBezTo>
                  <a:cubicBezTo>
                    <a:pt x="756333" y="256722"/>
                    <a:pt x="736652" y="242921"/>
                    <a:pt x="728160" y="223136"/>
                  </a:cubicBezTo>
                  <a:cubicBezTo>
                    <a:pt x="716116" y="232165"/>
                    <a:pt x="701095" y="237221"/>
                    <a:pt x="684893" y="237221"/>
                  </a:cubicBezTo>
                  <a:cubicBezTo>
                    <a:pt x="662372" y="237221"/>
                    <a:pt x="642133" y="227451"/>
                    <a:pt x="628691" y="211462"/>
                  </a:cubicBezTo>
                  <a:cubicBezTo>
                    <a:pt x="616391" y="233753"/>
                    <a:pt x="592447" y="248106"/>
                    <a:pt x="565151" y="248106"/>
                  </a:cubicBezTo>
                  <a:lnTo>
                    <a:pt x="527912" y="236862"/>
                  </a:lnTo>
                  <a:cubicBezTo>
                    <a:pt x="525008" y="253423"/>
                    <a:pt x="510079" y="264435"/>
                    <a:pt x="492579" y="264435"/>
                  </a:cubicBezTo>
                  <a:cubicBezTo>
                    <a:pt x="480865" y="264435"/>
                    <a:pt x="470303" y="259501"/>
                    <a:pt x="463211" y="251265"/>
                  </a:cubicBezTo>
                  <a:cubicBezTo>
                    <a:pt x="455233" y="257335"/>
                    <a:pt x="445230" y="260351"/>
                    <a:pt x="434522" y="260351"/>
                  </a:cubicBezTo>
                  <a:cubicBezTo>
                    <a:pt x="412941" y="260351"/>
                    <a:pt x="394223" y="248098"/>
                    <a:pt x="385535" y="229864"/>
                  </a:cubicBezTo>
                  <a:cubicBezTo>
                    <a:pt x="378116" y="232287"/>
                    <a:pt x="370186" y="233593"/>
                    <a:pt x="361951" y="233593"/>
                  </a:cubicBezTo>
                  <a:lnTo>
                    <a:pt x="326915" y="223091"/>
                  </a:lnTo>
                  <a:cubicBezTo>
                    <a:pt x="319747" y="244883"/>
                    <a:pt x="299113" y="260351"/>
                    <a:pt x="274866" y="260351"/>
                  </a:cubicBezTo>
                  <a:cubicBezTo>
                    <a:pt x="245253" y="260351"/>
                    <a:pt x="221029" y="237279"/>
                    <a:pt x="219789" y="208092"/>
                  </a:cubicBezTo>
                  <a:cubicBezTo>
                    <a:pt x="204712" y="204934"/>
                    <a:pt x="191463" y="197093"/>
                    <a:pt x="181945" y="185724"/>
                  </a:cubicBezTo>
                  <a:cubicBezTo>
                    <a:pt x="173316" y="189487"/>
                    <a:pt x="163781" y="191407"/>
                    <a:pt x="153797" y="191407"/>
                  </a:cubicBezTo>
                  <a:cubicBezTo>
                    <a:pt x="127210" y="191407"/>
                    <a:pt x="103803" y="177791"/>
                    <a:pt x="91344" y="156376"/>
                  </a:cubicBezTo>
                  <a:cubicBezTo>
                    <a:pt x="82082" y="165134"/>
                    <a:pt x="69515" y="170090"/>
                    <a:pt x="55790" y="170090"/>
                  </a:cubicBezTo>
                  <a:cubicBezTo>
                    <a:pt x="24978" y="170090"/>
                    <a:pt x="0" y="145112"/>
                    <a:pt x="0" y="114300"/>
                  </a:cubicBezTo>
                  <a:cubicBezTo>
                    <a:pt x="0" y="83488"/>
                    <a:pt x="24978" y="58510"/>
                    <a:pt x="55790" y="58510"/>
                  </a:cubicBezTo>
                  <a:cubicBezTo>
                    <a:pt x="69881" y="58510"/>
                    <a:pt x="82752" y="63734"/>
                    <a:pt x="92185" y="72791"/>
                  </a:cubicBezTo>
                  <a:cubicBezTo>
                    <a:pt x="104772" y="52067"/>
                    <a:pt x="127759" y="39007"/>
                    <a:pt x="153797" y="39007"/>
                  </a:cubicBezTo>
                  <a:cubicBezTo>
                    <a:pt x="166244" y="39007"/>
                    <a:pt x="177994" y="41991"/>
                    <a:pt x="187981" y="48046"/>
                  </a:cubicBezTo>
                  <a:cubicBezTo>
                    <a:pt x="190803" y="20826"/>
                    <a:pt x="214073" y="0"/>
                    <a:pt x="242208"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37" name="Straight Arrow Connector 136"/>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371980" y="1564324"/>
            <a:ext cx="1056937" cy="369332"/>
          </a:xfrm>
          <a:prstGeom prst="rect">
            <a:avLst/>
          </a:prstGeom>
          <a:noFill/>
        </p:spPr>
        <p:txBody>
          <a:bodyPr wrap="none" lIns="91440" tIns="45720" rIns="91440" bIns="45720">
            <a:spAutoFit/>
          </a:bodyPr>
          <a:lstStyle/>
          <a:p>
            <a:pPr algn="ctr"/>
            <a:r>
              <a:rPr lang="en-US" b="1" cap="none" spc="0" dirty="0" smtClean="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rPr>
              <a:t>Restart!</a:t>
            </a:r>
            <a:endParaRPr lang="en-US" b="1" cap="none" spc="0" dirty="0">
              <a:ln w="12700">
                <a:solidFill>
                  <a:schemeClr val="tx2">
                    <a:satMod val="155000"/>
                  </a:schemeClr>
                </a:solidFill>
                <a:prstDash val="solid"/>
              </a:ln>
              <a:solidFill>
                <a:srgbClr val="BD0202"/>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034623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8"/>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0" presetClass="emph" presetSubtype="0" repeatCount="3000" fill="hold" grpId="1" nodeType="afterEffect">
                                  <p:stCondLst>
                                    <p:cond delay="0"/>
                                  </p:stCondLst>
                                  <p:childTnLst>
                                    <p:anim calcmode="discrete" valueType="str">
                                      <p:cBhvr override="childStyle">
                                        <p:cTn id="12" dur="5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3" fill="hold">
                            <p:stCondLst>
                              <p:cond delay="1500"/>
                            </p:stCondLst>
                            <p:childTnLst>
                              <p:par>
                                <p:cTn id="14" presetID="10" presetClass="exit" presetSubtype="0" fill="hold" grpId="2" nodeType="afterEffect">
                                  <p:stCondLst>
                                    <p:cond delay="0"/>
                                  </p:stCondLst>
                                  <p:childTnLst>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wipe(right)">
                                      <p:cBhvr>
                                        <p:cTn id="21" dur="500"/>
                                        <p:tgtEl>
                                          <p:spTgt spid="13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145"/>
                                        </p:tgtEl>
                                        <p:attrNameLst>
                                          <p:attrName>style.visibility</p:attrName>
                                        </p:attrNameLst>
                                      </p:cBhvr>
                                      <p:to>
                                        <p:strVal val="visible"/>
                                      </p:to>
                                    </p:set>
                                    <p:animEffect transition="in" filter="wipe(right)">
                                      <p:cBhvr>
                                        <p:cTn id="25" dur="500"/>
                                        <p:tgtEl>
                                          <p:spTgt spid="145"/>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147"/>
                                        </p:tgtEl>
                                        <p:attrNameLst>
                                          <p:attrName>style.visibility</p:attrName>
                                        </p:attrNameLst>
                                      </p:cBhvr>
                                      <p:to>
                                        <p:strVal val="visible"/>
                                      </p:to>
                                    </p:set>
                                    <p:animEffect transition="in" filter="wipe(right)">
                                      <p:cBhvr>
                                        <p:cTn id="29" dur="500"/>
                                        <p:tgtEl>
                                          <p:spTgt spid="1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7"/>
                                        </p:tgtEl>
                                        <p:attrNameLst>
                                          <p:attrName>style.visibility</p:attrName>
                                        </p:attrNameLst>
                                      </p:cBhvr>
                                      <p:to>
                                        <p:strVal val="visible"/>
                                      </p:to>
                                    </p:set>
                                    <p:animEffect transition="in" filter="wipe(up)">
                                      <p:cBhvr>
                                        <p:cTn id="34" dur="500"/>
                                        <p:tgtEl>
                                          <p:spTgt spid="157"/>
                                        </p:tgtEl>
                                      </p:cBhvr>
                                    </p:animEffect>
                                  </p:childTnLst>
                                </p:cTn>
                              </p:par>
                            </p:childTnLst>
                          </p:cTn>
                        </p:par>
                        <p:par>
                          <p:cTn id="35" fill="hold">
                            <p:stCondLst>
                              <p:cond delay="500"/>
                            </p:stCondLst>
                            <p:childTnLst>
                              <p:par>
                                <p:cTn id="36" presetID="42" presetClass="path" presetSubtype="0" accel="50000" decel="50000" fill="hold" grpId="1" nodeType="afterEffect">
                                  <p:stCondLst>
                                    <p:cond delay="0"/>
                                  </p:stCondLst>
                                  <p:childTnLst>
                                    <p:animMotion origin="layout" path="M 3.33333E-6 -1.01203E-6 L 3.33333E-6 0.22863 " pathEditMode="relative" rAng="0" ptsTypes="AA">
                                      <p:cBhvr>
                                        <p:cTn id="37" dur="2500" fill="hold"/>
                                        <p:tgtEl>
                                          <p:spTgt spid="157"/>
                                        </p:tgtEl>
                                        <p:attrNameLst>
                                          <p:attrName>ppt_x</p:attrName>
                                          <p:attrName>ppt_y</p:attrName>
                                        </p:attrNameLst>
                                      </p:cBhvr>
                                      <p:rCtr x="0" y="11416"/>
                                    </p:animMotion>
                                  </p:childTnLst>
                                </p:cTn>
                              </p:par>
                              <p:par>
                                <p:cTn id="38" presetID="22" presetClass="entr" presetSubtype="1" fill="hold" grpId="0" nodeType="withEffect">
                                  <p:stCondLst>
                                    <p:cond delay="250"/>
                                  </p:stCondLst>
                                  <p:childTnLst>
                                    <p:set>
                                      <p:cBhvr>
                                        <p:cTn id="39" dur="1" fill="hold">
                                          <p:stCondLst>
                                            <p:cond delay="0"/>
                                          </p:stCondLst>
                                        </p:cTn>
                                        <p:tgtEl>
                                          <p:spTgt spid="156"/>
                                        </p:tgtEl>
                                        <p:attrNameLst>
                                          <p:attrName>style.visibility</p:attrName>
                                        </p:attrNameLst>
                                      </p:cBhvr>
                                      <p:to>
                                        <p:strVal val="visible"/>
                                      </p:to>
                                    </p:set>
                                    <p:animEffect transition="in" filter="wipe(up)">
                                      <p:cBhvr>
                                        <p:cTn id="40" dur="2000"/>
                                        <p:tgtEl>
                                          <p:spTgt spid="156"/>
                                        </p:tgtEl>
                                      </p:cBhvr>
                                    </p:animEffect>
                                  </p:childTnLst>
                                </p:cTn>
                              </p:par>
                              <p:par>
                                <p:cTn id="41" presetID="3" presetClass="emph" presetSubtype="2" fill="hold" grpId="0" nodeType="withEffect">
                                  <p:stCondLst>
                                    <p:cond delay="250"/>
                                  </p:stCondLst>
                                  <p:childTnLst>
                                    <p:animClr clrSpc="rgb" dir="cw">
                                      <p:cBhvr override="childStyle">
                                        <p:cTn id="42" dur="500" fill="hold"/>
                                        <p:tgtEl>
                                          <p:spTgt spid="107"/>
                                        </p:tgtEl>
                                        <p:attrNameLst>
                                          <p:attrName>style.color</p:attrName>
                                        </p:attrNameLst>
                                      </p:cBhvr>
                                      <p:to>
                                        <a:srgbClr val="FFFFFF"/>
                                      </p:to>
                                    </p:animClr>
                                  </p:childTnLst>
                                </p:cTn>
                              </p:par>
                              <p:par>
                                <p:cTn id="43" presetID="3" presetClass="emph" presetSubtype="2" fill="hold" grpId="0" nodeType="withEffect">
                                  <p:stCondLst>
                                    <p:cond delay="750"/>
                                  </p:stCondLst>
                                  <p:childTnLst>
                                    <p:animClr clrSpc="rgb" dir="cw">
                                      <p:cBhvr override="childStyle">
                                        <p:cTn id="44" dur="500" fill="hold"/>
                                        <p:tgtEl>
                                          <p:spTgt spid="108"/>
                                        </p:tgtEl>
                                        <p:attrNameLst>
                                          <p:attrName>style.color</p:attrName>
                                        </p:attrNameLst>
                                      </p:cBhvr>
                                      <p:to>
                                        <a:srgbClr val="FFFFFF"/>
                                      </p:to>
                                    </p:animClr>
                                  </p:childTnLst>
                                </p:cTn>
                              </p:par>
                              <p:par>
                                <p:cTn id="45" presetID="3" presetClass="emph" presetSubtype="2" fill="hold" grpId="0" nodeType="withEffect">
                                  <p:stCondLst>
                                    <p:cond delay="1250"/>
                                  </p:stCondLst>
                                  <p:childTnLst>
                                    <p:animClr clrSpc="rgb" dir="cw">
                                      <p:cBhvr override="childStyle">
                                        <p:cTn id="46" dur="500" fill="hold"/>
                                        <p:tgtEl>
                                          <p:spTgt spid="109"/>
                                        </p:tgtEl>
                                        <p:attrNameLst>
                                          <p:attrName>style.color</p:attrName>
                                        </p:attrNameLst>
                                      </p:cBhvr>
                                      <p:to>
                                        <a:srgbClr val="FFFFFF"/>
                                      </p:to>
                                    </p:animClr>
                                  </p:childTnLst>
                                </p:cTn>
                              </p:par>
                              <p:par>
                                <p:cTn id="47" presetID="3" presetClass="emph" presetSubtype="2" fill="hold" grpId="0" nodeType="withEffect">
                                  <p:stCondLst>
                                    <p:cond delay="1750"/>
                                  </p:stCondLst>
                                  <p:childTnLst>
                                    <p:animClr clrSpc="rgb" dir="cw">
                                      <p:cBhvr override="childStyle">
                                        <p:cTn id="48" dur="500" fill="hold"/>
                                        <p:tgtEl>
                                          <p:spTgt spid="110"/>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P spid="109" grpId="0"/>
      <p:bldP spid="110" grpId="0"/>
      <p:bldP spid="156" grpId="0" animBg="1"/>
      <p:bldP spid="157" grpId="0" animBg="1"/>
      <p:bldP spid="157" grpId="1" animBg="1"/>
      <p:bldP spid="2" grpId="0"/>
      <p:bldP spid="2" grpId="1"/>
      <p:bldP spid="2"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a:t>
            </a:r>
            <a:r>
              <a:rPr lang="en-US" sz="2800" dirty="0" smtClean="0">
                <a:solidFill>
                  <a:srgbClr val="2C95DD"/>
                </a:solidFill>
              </a:rPr>
              <a:t>3 </a:t>
            </a:r>
            <a:r>
              <a:rPr lang="en-US" sz="2800" dirty="0">
                <a:solidFill>
                  <a:srgbClr val="2C95DD"/>
                </a:solidFill>
              </a:rPr>
              <a:t>-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cxnSp>
        <p:nvCxnSpPr>
          <p:cNvPr id="50" name="Straight Connector 49"/>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52" name="Group 51"/>
          <p:cNvGrpSpPr/>
          <p:nvPr/>
        </p:nvGrpSpPr>
        <p:grpSpPr>
          <a:xfrm>
            <a:off x="3686175" y="1624649"/>
            <a:ext cx="1838202" cy="443726"/>
            <a:chOff x="4876800" y="2326964"/>
            <a:chExt cx="1838202" cy="443726"/>
          </a:xfrm>
        </p:grpSpPr>
        <p:sp>
          <p:nvSpPr>
            <p:cNvPr id="53" name="Rounded Rectangle 52"/>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4"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663095" y="1105736"/>
            <a:ext cx="1165705" cy="499973"/>
            <a:chOff x="663095" y="1105736"/>
            <a:chExt cx="1165705" cy="499973"/>
          </a:xfrm>
        </p:grpSpPr>
        <p:sp>
          <p:nvSpPr>
            <p:cNvPr id="56"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7" name="TextBox 56"/>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0" name="Group 59"/>
          <p:cNvGrpSpPr/>
          <p:nvPr/>
        </p:nvGrpSpPr>
        <p:grpSpPr>
          <a:xfrm>
            <a:off x="1878761" y="1105736"/>
            <a:ext cx="1072730" cy="496563"/>
            <a:chOff x="1878761" y="1105736"/>
            <a:chExt cx="1072730" cy="496563"/>
          </a:xfrm>
        </p:grpSpPr>
        <p:sp>
          <p:nvSpPr>
            <p:cNvPr id="55"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8" name="TextBox 57"/>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grpSp>
      <p:grpSp>
        <p:nvGrpSpPr>
          <p:cNvPr id="77" name="Group 76"/>
          <p:cNvGrpSpPr/>
          <p:nvPr/>
        </p:nvGrpSpPr>
        <p:grpSpPr>
          <a:xfrm>
            <a:off x="5524377" y="1619250"/>
            <a:ext cx="644507" cy="1965832"/>
            <a:chOff x="5524377" y="1619250"/>
            <a:chExt cx="644507" cy="1965832"/>
          </a:xfrm>
        </p:grpSpPr>
        <p:cxnSp>
          <p:nvCxnSpPr>
            <p:cNvPr id="62" name="Straight Arrow Connector 61"/>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31" idx="3"/>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4" name="Straight Arrow Connector 73"/>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169175" y="1107627"/>
            <a:ext cx="416579" cy="416579"/>
            <a:chOff x="3169175" y="1107627"/>
            <a:chExt cx="416579" cy="416579"/>
          </a:xfrm>
        </p:grpSpPr>
        <p:sp>
          <p:nvSpPr>
            <p:cNvPr id="84" name="Oval 83"/>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3196489" y="1134941"/>
              <a:ext cx="361950" cy="361950"/>
              <a:chOff x="4876800" y="325438"/>
              <a:chExt cx="483966" cy="483966"/>
            </a:xfrm>
          </p:grpSpPr>
          <p:sp>
            <p:nvSpPr>
              <p:cNvPr id="78"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2407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right)">
                                      <p:cBhvr>
                                        <p:cTn id="12" dur="500"/>
                                        <p:tgtEl>
                                          <p:spTgt spid="7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500"/>
                                        <p:tgtEl>
                                          <p:spTgt spid="5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rgbClr val="00685D"/>
                </a:solidFill>
              </a:rPr>
              <a:t>ressurector</a:t>
            </a:r>
            <a:endParaRPr lang="en-US" sz="1200" dirty="0" smtClean="0">
              <a:solidFill>
                <a:srgbClr val="00685D"/>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rgbClr val="00685D"/>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63" name="Group 62"/>
          <p:cNvGrpSpPr/>
          <p:nvPr/>
        </p:nvGrpSpPr>
        <p:grpSpPr>
          <a:xfrm>
            <a:off x="5524377" y="1619250"/>
            <a:ext cx="644507" cy="1965832"/>
            <a:chOff x="5524377" y="1619250"/>
            <a:chExt cx="644507" cy="1965832"/>
          </a:xfrm>
        </p:grpSpPr>
        <p:cxnSp>
          <p:nvCxnSpPr>
            <p:cNvPr id="57" name="Straight Arrow Connector 56"/>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0" name="Straight Arrow Connector 59"/>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1878761" y="1105736"/>
            <a:ext cx="1072730" cy="496563"/>
            <a:chOff x="1878761" y="1105736"/>
            <a:chExt cx="1072730" cy="496563"/>
          </a:xfrm>
        </p:grpSpPr>
        <p:sp>
          <p:nvSpPr>
            <p:cNvPr id="56" name="TextBox 55"/>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4"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69175" y="1107627"/>
            <a:ext cx="416579" cy="416579"/>
            <a:chOff x="3169175" y="1107627"/>
            <a:chExt cx="416579" cy="416579"/>
          </a:xfrm>
        </p:grpSpPr>
        <p:sp>
          <p:nvSpPr>
            <p:cNvPr id="67" name="Oval 66"/>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78"/>
            <p:cNvSpPr/>
            <p:nvPr/>
          </p:nvSpPr>
          <p:spPr>
            <a:xfrm>
              <a:off x="3196489" y="1134941"/>
              <a:ext cx="361950" cy="361950"/>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rot="2700000">
              <a:off x="3284594" y="1223047"/>
              <a:ext cx="185737" cy="185737"/>
            </a:xfrm>
            <a:custGeom>
              <a:avLst/>
              <a:gdLst/>
              <a:ahLst/>
              <a:cxnLst/>
              <a:rect l="l" t="t" r="r" b="b"/>
              <a:pathLst>
                <a:path w="185737" h="185737">
                  <a:moveTo>
                    <a:pt x="185737" y="70010"/>
                  </a:moveTo>
                  <a:lnTo>
                    <a:pt x="185737" y="115729"/>
                  </a:lnTo>
                  <a:lnTo>
                    <a:pt x="115728" y="115729"/>
                  </a:lnTo>
                  <a:lnTo>
                    <a:pt x="115728" y="185737"/>
                  </a:lnTo>
                  <a:lnTo>
                    <a:pt x="70009" y="185737"/>
                  </a:lnTo>
                  <a:lnTo>
                    <a:pt x="70009" y="115729"/>
                  </a:lnTo>
                  <a:lnTo>
                    <a:pt x="0" y="115729"/>
                  </a:lnTo>
                  <a:lnTo>
                    <a:pt x="0" y="70010"/>
                  </a:lnTo>
                  <a:lnTo>
                    <a:pt x="70009" y="70010"/>
                  </a:lnTo>
                  <a:lnTo>
                    <a:pt x="70009" y="0"/>
                  </a:lnTo>
                  <a:lnTo>
                    <a:pt x="115728" y="0"/>
                  </a:lnTo>
                  <a:lnTo>
                    <a:pt x="115728" y="7001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887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wipe(right)">
                                      <p:cBhvr>
                                        <p:cTn id="13" dur="500"/>
                                        <p:tgtEl>
                                          <p:spTgt spid="63"/>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par>
                          <p:cTn id="26" fill="hold">
                            <p:stCondLst>
                              <p:cond delay="2500"/>
                            </p:stCondLst>
                            <p:childTnLst>
                              <p:par>
                                <p:cTn id="27" presetID="22" presetClass="entr" presetSubtype="2"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right)">
                                      <p:cBhvr>
                                        <p:cTn id="29" dur="500"/>
                                        <p:tgtEl>
                                          <p:spTgt spid="61"/>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up)">
                                      <p:cBhvr>
                                        <p:cTn id="42" dur="500"/>
                                        <p:tgtEl>
                                          <p:spTgt spid="45"/>
                                        </p:tgtEl>
                                      </p:cBhvr>
                                    </p:animEffect>
                                  </p:childTnLst>
                                </p:cTn>
                              </p:par>
                            </p:childTnLst>
                          </p:cTn>
                        </p:par>
                        <p:par>
                          <p:cTn id="43" fill="hold">
                            <p:stCondLst>
                              <p:cond delay="500"/>
                            </p:stCondLst>
                            <p:childTnLst>
                              <p:par>
                                <p:cTn id="44" presetID="42" presetClass="path" presetSubtype="0" accel="50000" decel="50000" fill="hold" grpId="1" nodeType="afterEffect">
                                  <p:stCondLst>
                                    <p:cond delay="0"/>
                                  </p:stCondLst>
                                  <p:childTnLst>
                                    <p:animMotion origin="layout" path="M 3.33333E-6 6.17284E-7 L 3.33333E-6 0.28241 " pathEditMode="relative" rAng="0" ptsTypes="AA">
                                      <p:cBhvr>
                                        <p:cTn id="45" dur="2500" fill="hold"/>
                                        <p:tgtEl>
                                          <p:spTgt spid="45"/>
                                        </p:tgtEl>
                                        <p:attrNameLst>
                                          <p:attrName>ppt_x</p:attrName>
                                          <p:attrName>ppt_y</p:attrName>
                                        </p:attrNameLst>
                                      </p:cBhvr>
                                      <p:rCtr x="0" y="14105"/>
                                    </p:animMotion>
                                  </p:childTnLst>
                                </p:cTn>
                              </p:par>
                              <p:par>
                                <p:cTn id="46" presetID="22" presetClass="entr" presetSubtype="1" fill="hold" grpId="0" nodeType="withEffect">
                                  <p:stCondLst>
                                    <p:cond delay="250"/>
                                  </p:stCondLst>
                                  <p:childTnLst>
                                    <p:set>
                                      <p:cBhvr>
                                        <p:cTn id="47" dur="1" fill="hold">
                                          <p:stCondLst>
                                            <p:cond delay="0"/>
                                          </p:stCondLst>
                                        </p:cTn>
                                        <p:tgtEl>
                                          <p:spTgt spid="44"/>
                                        </p:tgtEl>
                                        <p:attrNameLst>
                                          <p:attrName>style.visibility</p:attrName>
                                        </p:attrNameLst>
                                      </p:cBhvr>
                                      <p:to>
                                        <p:strVal val="visible"/>
                                      </p:to>
                                    </p:set>
                                    <p:animEffect transition="in" filter="wipe(up)">
                                      <p:cBhvr>
                                        <p:cTn id="48" dur="2000"/>
                                        <p:tgtEl>
                                          <p:spTgt spid="44"/>
                                        </p:tgtEl>
                                      </p:cBhvr>
                                    </p:animEffect>
                                  </p:childTnLst>
                                </p:cTn>
                              </p:par>
                              <p:par>
                                <p:cTn id="49" presetID="3" presetClass="emph" presetSubtype="2" fill="hold" grpId="0" nodeType="withEffect">
                                  <p:stCondLst>
                                    <p:cond delay="250"/>
                                  </p:stCondLst>
                                  <p:childTnLst>
                                    <p:animClr clrSpc="rgb" dir="cw">
                                      <p:cBhvr override="childStyle">
                                        <p:cTn id="50" dur="500" fill="hold"/>
                                        <p:tgtEl>
                                          <p:spTgt spid="40"/>
                                        </p:tgtEl>
                                        <p:attrNameLst>
                                          <p:attrName>style.color</p:attrName>
                                        </p:attrNameLst>
                                      </p:cBhvr>
                                      <p:to>
                                        <a:srgbClr val="FFFFFF"/>
                                      </p:to>
                                    </p:animClr>
                                  </p:childTnLst>
                                </p:cTn>
                              </p:par>
                              <p:par>
                                <p:cTn id="51" presetID="3" presetClass="emph" presetSubtype="2" fill="hold" grpId="0" nodeType="withEffect">
                                  <p:stCondLst>
                                    <p:cond delay="750"/>
                                  </p:stCondLst>
                                  <p:childTnLst>
                                    <p:animClr clrSpc="rgb" dir="cw">
                                      <p:cBhvr override="childStyle">
                                        <p:cTn id="52" dur="500" fill="hold"/>
                                        <p:tgtEl>
                                          <p:spTgt spid="41"/>
                                        </p:tgtEl>
                                        <p:attrNameLst>
                                          <p:attrName>style.color</p:attrName>
                                        </p:attrNameLst>
                                      </p:cBhvr>
                                      <p:to>
                                        <a:srgbClr val="FFFFFF"/>
                                      </p:to>
                                    </p:animClr>
                                  </p:childTnLst>
                                </p:cTn>
                              </p:par>
                              <p:par>
                                <p:cTn id="53" presetID="3" presetClass="emph" presetSubtype="2" fill="hold" grpId="0" nodeType="withEffect">
                                  <p:stCondLst>
                                    <p:cond delay="1250"/>
                                  </p:stCondLst>
                                  <p:childTnLst>
                                    <p:animClr clrSpc="rgb" dir="cw">
                                      <p:cBhvr override="childStyle">
                                        <p:cTn id="54" dur="500" fill="hold"/>
                                        <p:tgtEl>
                                          <p:spTgt spid="42"/>
                                        </p:tgtEl>
                                        <p:attrNameLst>
                                          <p:attrName>style.color</p:attrName>
                                        </p:attrNameLst>
                                      </p:cBhvr>
                                      <p:to>
                                        <a:srgbClr val="FFFFFF"/>
                                      </p:to>
                                    </p:animClr>
                                  </p:childTnLst>
                                </p:cTn>
                              </p:par>
                              <p:par>
                                <p:cTn id="55" presetID="3" presetClass="emph" presetSubtype="2" fill="hold" grpId="0" nodeType="withEffect">
                                  <p:stCondLst>
                                    <p:cond delay="1750"/>
                                  </p:stCondLst>
                                  <p:childTnLst>
                                    <p:animClr clrSpc="rgb" dir="cw">
                                      <p:cBhvr override="childStyle">
                                        <p:cTn id="56" dur="500" fill="hold"/>
                                        <p:tgtEl>
                                          <p:spTgt spid="43"/>
                                        </p:tgtEl>
                                        <p:attrNameLst>
                                          <p:attrName>style.color</p:attrName>
                                        </p:attrNameLst>
                                      </p:cBhvr>
                                      <p:to>
                                        <a:srgbClr val="FFFFFF"/>
                                      </p:to>
                                    </p:animClr>
                                  </p:childTnLst>
                                </p:cTn>
                              </p:par>
                              <p:par>
                                <p:cTn id="57" presetID="3" presetClass="emph" presetSubtype="2" fill="hold" grpId="0" nodeType="withEffect">
                                  <p:stCondLst>
                                    <p:cond delay="2250"/>
                                  </p:stCondLst>
                                  <p:childTnLst>
                                    <p:animClr clrSpc="rgb" dir="cw">
                                      <p:cBhvr override="childStyle">
                                        <p:cTn id="58" dur="500" fill="hold"/>
                                        <p:tgtEl>
                                          <p:spTgt spid="4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animBg="1"/>
      <p:bldP spid="45" grpId="0" animBg="1"/>
      <p:bldP spid="45" grpId="1" animBg="1"/>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solidFill>
                  <a:srgbClr val="2C95DD"/>
                </a:solidFill>
              </a:rPr>
              <a:t>HA 3 - VMs are Monitored</a:t>
            </a:r>
          </a:p>
        </p:txBody>
      </p:sp>
      <p:sp>
        <p:nvSpPr>
          <p:cNvPr id="4" name="Rounded Rectangle 3"/>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ectangle 5"/>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7" name="Rectangle 6"/>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sp>
        <p:nvSpPr>
          <p:cNvPr id="8" name="Rounded Rectangle 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grpSp>
        <p:nvGrpSpPr>
          <p:cNvPr id="9" name="Group 8"/>
          <p:cNvGrpSpPr/>
          <p:nvPr/>
        </p:nvGrpSpPr>
        <p:grpSpPr>
          <a:xfrm>
            <a:off x="6168884" y="1215518"/>
            <a:ext cx="2406385" cy="807464"/>
            <a:chOff x="6168884" y="1428750"/>
            <a:chExt cx="2406385" cy="807464"/>
          </a:xfrm>
        </p:grpSpPr>
        <p:sp>
          <p:nvSpPr>
            <p:cNvPr id="10" name="Rounded Rectangle 9"/>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11" name="Rounded Rectangle 10"/>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13" name="Group 12"/>
            <p:cNvGrpSpPr/>
            <p:nvPr/>
          </p:nvGrpSpPr>
          <p:grpSpPr>
            <a:xfrm>
              <a:off x="8176597" y="1504950"/>
              <a:ext cx="333374" cy="228600"/>
              <a:chOff x="7558089" y="1504950"/>
              <a:chExt cx="333374" cy="228600"/>
            </a:xfrm>
          </p:grpSpPr>
          <p:sp>
            <p:nvSpPr>
              <p:cNvPr id="14" name="Rounded Rectangle 13"/>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5" name="Freeform 14"/>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 name="Group 15"/>
          <p:cNvGrpSpPr/>
          <p:nvPr/>
        </p:nvGrpSpPr>
        <p:grpSpPr>
          <a:xfrm>
            <a:off x="6168884" y="2198434"/>
            <a:ext cx="2406385" cy="807464"/>
            <a:chOff x="6168884" y="2297686"/>
            <a:chExt cx="2406385" cy="807464"/>
          </a:xfrm>
        </p:grpSpPr>
        <p:sp>
          <p:nvSpPr>
            <p:cNvPr id="17" name="Rounded Rectangle 16"/>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a:t>
              </a:r>
              <a:r>
                <a:rPr lang="en-US" sz="1200" b="1" dirty="0" smtClean="0">
                  <a:solidFill>
                    <a:schemeClr val="bg1"/>
                  </a:solidFill>
                </a:rPr>
                <a:t>CELL</a:t>
              </a:r>
              <a:endParaRPr lang="en-US" sz="1200" b="1" dirty="0">
                <a:solidFill>
                  <a:schemeClr val="bg1"/>
                </a:solidFill>
                <a:latin typeface="+mn-lt"/>
                <a:ea typeface="+mn-ea"/>
              </a:endParaRPr>
            </a:p>
          </p:txBody>
        </p:sp>
        <p:sp>
          <p:nvSpPr>
            <p:cNvPr id="18"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0" name="Group 19"/>
            <p:cNvGrpSpPr/>
            <p:nvPr/>
          </p:nvGrpSpPr>
          <p:grpSpPr>
            <a:xfrm>
              <a:off x="8176597" y="2373886"/>
              <a:ext cx="333374" cy="228600"/>
              <a:chOff x="7558089" y="1504950"/>
              <a:chExt cx="333374" cy="228600"/>
            </a:xfrm>
          </p:grpSpPr>
          <p:sp>
            <p:nvSpPr>
              <p:cNvPr id="21" name="Rounded Rectangle 20"/>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2" name="Freeform 21"/>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22"/>
          <p:cNvGrpSpPr/>
          <p:nvPr/>
        </p:nvGrpSpPr>
        <p:grpSpPr>
          <a:xfrm>
            <a:off x="6168884" y="3181350"/>
            <a:ext cx="2406385" cy="807464"/>
            <a:chOff x="6168884" y="3181350"/>
            <a:chExt cx="2406385" cy="807464"/>
          </a:xfrm>
        </p:grpSpPr>
        <p:sp>
          <p:nvSpPr>
            <p:cNvPr id="24" name="Rounded Rectangle 23"/>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25"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7" name="Group 26"/>
            <p:cNvGrpSpPr/>
            <p:nvPr/>
          </p:nvGrpSpPr>
          <p:grpSpPr>
            <a:xfrm>
              <a:off x="8177852" y="3257550"/>
              <a:ext cx="333374" cy="228600"/>
              <a:chOff x="7558089" y="1504950"/>
              <a:chExt cx="333374" cy="228600"/>
            </a:xfrm>
          </p:grpSpPr>
          <p:sp>
            <p:nvSpPr>
              <p:cNvPr id="28" name="Rounded Rectangle 2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9" name="Freeform 2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21065" y="2310485"/>
            <a:ext cx="575799" cy="276999"/>
          </a:xfrm>
          <a:prstGeom prst="rect">
            <a:avLst/>
          </a:prstGeom>
          <a:noFill/>
        </p:spPr>
        <p:txBody>
          <a:bodyPr wrap="none" rtlCol="0">
            <a:spAutoFit/>
          </a:bodyPr>
          <a:lstStyle/>
          <a:p>
            <a:r>
              <a:rPr lang="en-US" sz="1200" dirty="0" smtClean="0">
                <a:solidFill>
                  <a:schemeClr val="bg1"/>
                </a:solidFill>
              </a:rPr>
              <a:t>pager</a:t>
            </a:r>
          </a:p>
        </p:txBody>
      </p:sp>
      <p:sp>
        <p:nvSpPr>
          <p:cNvPr id="41" name="TextBox 40"/>
          <p:cNvSpPr txBox="1"/>
          <p:nvPr/>
        </p:nvSpPr>
        <p:spPr>
          <a:xfrm>
            <a:off x="821065" y="2575097"/>
            <a:ext cx="550151" cy="276999"/>
          </a:xfrm>
          <a:prstGeom prst="rect">
            <a:avLst/>
          </a:prstGeom>
          <a:noFill/>
        </p:spPr>
        <p:txBody>
          <a:bodyPr wrap="none" rtlCol="0">
            <a:spAutoFit/>
          </a:bodyPr>
          <a:lstStyle/>
          <a:p>
            <a:r>
              <a:rPr lang="en-US" sz="1200" dirty="0" smtClean="0">
                <a:solidFill>
                  <a:schemeClr val="bg1"/>
                </a:solidFill>
              </a:rPr>
              <a:t>email</a:t>
            </a:r>
          </a:p>
        </p:txBody>
      </p:sp>
      <p:sp>
        <p:nvSpPr>
          <p:cNvPr id="42" name="TextBox 41"/>
          <p:cNvSpPr txBox="1"/>
          <p:nvPr/>
        </p:nvSpPr>
        <p:spPr>
          <a:xfrm>
            <a:off x="821065" y="2836816"/>
            <a:ext cx="899605" cy="276999"/>
          </a:xfrm>
          <a:prstGeom prst="rect">
            <a:avLst/>
          </a:prstGeom>
          <a:noFill/>
        </p:spPr>
        <p:txBody>
          <a:bodyPr wrap="none" rtlCol="0">
            <a:spAutoFit/>
          </a:bodyPr>
          <a:lstStyle/>
          <a:p>
            <a:r>
              <a:rPr lang="en-US" sz="1200" dirty="0" smtClean="0">
                <a:solidFill>
                  <a:schemeClr val="bg1"/>
                </a:solidFill>
              </a:rPr>
              <a:t>monitoring</a:t>
            </a:r>
          </a:p>
        </p:txBody>
      </p:sp>
      <p:sp>
        <p:nvSpPr>
          <p:cNvPr id="43" name="TextBox 42"/>
          <p:cNvSpPr txBox="1"/>
          <p:nvPr/>
        </p:nvSpPr>
        <p:spPr>
          <a:xfrm>
            <a:off x="821065" y="3091044"/>
            <a:ext cx="952505" cy="276999"/>
          </a:xfrm>
          <a:prstGeom prst="rect">
            <a:avLst/>
          </a:prstGeom>
          <a:noFill/>
        </p:spPr>
        <p:txBody>
          <a:bodyPr wrap="none" rtlCol="0">
            <a:spAutoFit/>
          </a:bodyPr>
          <a:lstStyle/>
          <a:p>
            <a:r>
              <a:rPr lang="en-US" sz="1200" dirty="0" err="1" smtClean="0">
                <a:solidFill>
                  <a:schemeClr val="bg1"/>
                </a:solidFill>
              </a:rPr>
              <a:t>ressurector</a:t>
            </a:r>
            <a:endParaRPr lang="en-US" sz="1200" dirty="0" smtClean="0">
              <a:solidFill>
                <a:schemeClr val="bg1"/>
              </a:solidFill>
            </a:endParaRPr>
          </a:p>
        </p:txBody>
      </p:sp>
      <p:sp>
        <p:nvSpPr>
          <p:cNvPr id="44" name="Rectangle 43"/>
          <p:cNvSpPr/>
          <p:nvPr/>
        </p:nvSpPr>
        <p:spPr>
          <a:xfrm>
            <a:off x="2787081" y="2042952"/>
            <a:ext cx="102588" cy="15421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rot="10800000">
            <a:off x="2724075" y="3486150"/>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21749" y="336804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21065" y="3348434"/>
            <a:ext cx="338554" cy="276999"/>
          </a:xfrm>
          <a:prstGeom prst="rect">
            <a:avLst/>
          </a:prstGeom>
          <a:noFill/>
        </p:spPr>
        <p:txBody>
          <a:bodyPr wrap="none" rtlCol="0">
            <a:spAutoFit/>
          </a:bodyPr>
          <a:lstStyle/>
          <a:p>
            <a:r>
              <a:rPr lang="en-US" sz="1200" dirty="0" smtClean="0">
                <a:solidFill>
                  <a:schemeClr val="bg1"/>
                </a:solidFill>
              </a:rPr>
              <a:t>…</a:t>
            </a:r>
          </a:p>
        </p:txBody>
      </p:sp>
      <p:grpSp>
        <p:nvGrpSpPr>
          <p:cNvPr id="48" name="Group 47"/>
          <p:cNvGrpSpPr/>
          <p:nvPr/>
        </p:nvGrpSpPr>
        <p:grpSpPr>
          <a:xfrm>
            <a:off x="3686175" y="1624649"/>
            <a:ext cx="1838202" cy="443726"/>
            <a:chOff x="4876800" y="2326964"/>
            <a:chExt cx="1838202" cy="443726"/>
          </a:xfrm>
        </p:grpSpPr>
        <p:sp>
          <p:nvSpPr>
            <p:cNvPr id="49" name="Rounded Rectangle 48"/>
            <p:cNvSpPr>
              <a:spLocks noChangeArrowheads="1"/>
            </p:cNvSpPr>
            <p:nvPr/>
          </p:nvSpPr>
          <p:spPr bwMode="auto">
            <a:xfrm>
              <a:off x="4876800" y="2326964"/>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BOSH Director</a:t>
              </a:r>
              <a:endParaRPr lang="en-US" sz="1200" b="1" dirty="0">
                <a:solidFill>
                  <a:schemeClr val="bg1"/>
                </a:solidFill>
                <a:latin typeface="+mn-lt"/>
                <a:ea typeface="+mn-ea"/>
              </a:endParaRPr>
            </a:p>
          </p:txBody>
        </p:sp>
        <p:sp>
          <p:nvSpPr>
            <p:cNvPr id="50" name="Rectangle 76"/>
            <p:cNvSpPr/>
            <p:nvPr/>
          </p:nvSpPr>
          <p:spPr>
            <a:xfrm>
              <a:off x="5138231"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663095" y="1105736"/>
            <a:ext cx="1165705" cy="499973"/>
            <a:chOff x="663095" y="1105736"/>
            <a:chExt cx="1165705" cy="499973"/>
          </a:xfrm>
        </p:grpSpPr>
        <p:sp>
          <p:nvSpPr>
            <p:cNvPr id="52" name="Rounded Rectangle 42"/>
            <p:cNvSpPr/>
            <p:nvPr/>
          </p:nvSpPr>
          <p:spPr>
            <a:xfrm>
              <a:off x="1041698"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3" name="TextBox 52"/>
            <p:cNvSpPr txBox="1"/>
            <p:nvPr/>
          </p:nvSpPr>
          <p:spPr>
            <a:xfrm>
              <a:off x="663095" y="1328710"/>
              <a:ext cx="1165705" cy="276999"/>
            </a:xfrm>
            <a:prstGeom prst="rect">
              <a:avLst/>
            </a:prstGeom>
            <a:noFill/>
          </p:spPr>
          <p:txBody>
            <a:bodyPr wrap="none" rtlCol="0">
              <a:spAutoFit/>
            </a:bodyPr>
            <a:lstStyle/>
            <a:p>
              <a:pPr algn="ctr"/>
              <a:r>
                <a:rPr lang="en-US" sz="1200" b="1" dirty="0" smtClean="0">
                  <a:solidFill>
                    <a:schemeClr val="bg2"/>
                  </a:solidFill>
                </a:rPr>
                <a:t>Desired State</a:t>
              </a:r>
            </a:p>
          </p:txBody>
        </p:sp>
      </p:grpSp>
      <p:grpSp>
        <p:nvGrpSpPr>
          <p:cNvPr id="54" name="Group 53"/>
          <p:cNvGrpSpPr/>
          <p:nvPr/>
        </p:nvGrpSpPr>
        <p:grpSpPr>
          <a:xfrm>
            <a:off x="5524377" y="1619250"/>
            <a:ext cx="644507" cy="1965832"/>
            <a:chOff x="5524377" y="1619250"/>
            <a:chExt cx="644507" cy="1965832"/>
          </a:xfrm>
        </p:grpSpPr>
        <p:cxnSp>
          <p:nvCxnSpPr>
            <p:cNvPr id="55" name="Straight Arrow Connector 54"/>
            <p:cNvCxnSpPr>
              <a:stCxn id="10" idx="1"/>
            </p:cNvCxnSpPr>
            <p:nvPr/>
          </p:nvCxnSpPr>
          <p:spPr>
            <a:xfrm flipH="1">
              <a:off x="5524377" y="1619250"/>
              <a:ext cx="644507" cy="84493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4" idx="1"/>
            </p:cNvCxnSpPr>
            <p:nvPr/>
          </p:nvCxnSpPr>
          <p:spPr>
            <a:xfrm flipH="1" flipV="1">
              <a:off x="5524377" y="2907912"/>
              <a:ext cx="644507" cy="67717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p:cNvCxnSpPr>
            <a:stCxn id="31" idx="1"/>
          </p:cNvCxnSpPr>
          <p:nvPr/>
        </p:nvCxnSpPr>
        <p:spPr>
          <a:xfrm flipH="1">
            <a:off x="3038474" y="2686049"/>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038473" y="1828623"/>
            <a:ext cx="64770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038472" y="1944107"/>
            <a:ext cx="647701" cy="0"/>
          </a:xfrm>
          <a:prstGeom prst="straightConnector1">
            <a:avLst/>
          </a:prstGeom>
          <a:ln w="19050">
            <a:solidFill>
              <a:srgbClr val="7F7F7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878761" y="1325300"/>
            <a:ext cx="1072730" cy="276999"/>
          </a:xfrm>
          <a:prstGeom prst="rect">
            <a:avLst/>
          </a:prstGeom>
          <a:noFill/>
        </p:spPr>
        <p:txBody>
          <a:bodyPr wrap="none" rtlCol="0">
            <a:spAutoFit/>
          </a:bodyPr>
          <a:lstStyle/>
          <a:p>
            <a:pPr algn="ctr"/>
            <a:r>
              <a:rPr lang="en-US" sz="1200" b="1" dirty="0" smtClean="0">
                <a:solidFill>
                  <a:schemeClr val="bg2"/>
                </a:solidFill>
              </a:rPr>
              <a:t>Actual State</a:t>
            </a:r>
          </a:p>
        </p:txBody>
      </p:sp>
      <p:sp>
        <p:nvSpPr>
          <p:cNvPr id="62" name="Rounded Rectangle 67"/>
          <p:cNvSpPr/>
          <p:nvPr/>
        </p:nvSpPr>
        <p:spPr>
          <a:xfrm>
            <a:off x="2289928" y="1105736"/>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2"/>
          <p:cNvSpPr/>
          <p:nvPr/>
        </p:nvSpPr>
        <p:spPr>
          <a:xfrm>
            <a:off x="5460801" y="851077"/>
            <a:ext cx="965598" cy="554941"/>
          </a:xfrm>
          <a:custGeom>
            <a:avLst/>
            <a:gdLst/>
            <a:ahLst/>
            <a:cxnLst/>
            <a:rect l="l" t="t" r="r" b="b"/>
            <a:pathLst>
              <a:path w="2158409" h="1240465">
                <a:moveTo>
                  <a:pt x="1143000" y="0"/>
                </a:moveTo>
                <a:cubicBezTo>
                  <a:pt x="1351383" y="0"/>
                  <a:pt x="1520693" y="167293"/>
                  <a:pt x="1523386" y="374908"/>
                </a:cubicBezTo>
                <a:cubicBezTo>
                  <a:pt x="1580107" y="402820"/>
                  <a:pt x="1627792" y="445779"/>
                  <a:pt x="1662899" y="497916"/>
                </a:cubicBezTo>
                <a:cubicBezTo>
                  <a:pt x="1698645" y="484662"/>
                  <a:pt x="1737304" y="478465"/>
                  <a:pt x="1777409" y="478465"/>
                </a:cubicBezTo>
                <a:cubicBezTo>
                  <a:pt x="1987829" y="478465"/>
                  <a:pt x="2158409" y="649045"/>
                  <a:pt x="2158409" y="859465"/>
                </a:cubicBezTo>
                <a:cubicBezTo>
                  <a:pt x="2158409" y="1069885"/>
                  <a:pt x="1987829" y="1240465"/>
                  <a:pt x="1777409" y="1240465"/>
                </a:cubicBezTo>
                <a:lnTo>
                  <a:pt x="381000" y="1240465"/>
                </a:lnTo>
                <a:cubicBezTo>
                  <a:pt x="170580" y="1240465"/>
                  <a:pt x="0" y="1069885"/>
                  <a:pt x="0" y="859465"/>
                </a:cubicBezTo>
                <a:cubicBezTo>
                  <a:pt x="0" y="649045"/>
                  <a:pt x="170580" y="478465"/>
                  <a:pt x="381000" y="478465"/>
                </a:cubicBezTo>
                <a:cubicBezTo>
                  <a:pt x="408682" y="478465"/>
                  <a:pt x="435674" y="481417"/>
                  <a:pt x="461601" y="487390"/>
                </a:cubicBezTo>
                <a:cubicBezTo>
                  <a:pt x="503933" y="335991"/>
                  <a:pt x="638835" y="224007"/>
                  <a:pt x="801492" y="215101"/>
                </a:cubicBezTo>
                <a:cubicBezTo>
                  <a:pt x="862018" y="87506"/>
                  <a:pt x="992290" y="0"/>
                  <a:pt x="1143000" y="0"/>
                </a:cubicBezTo>
                <a:close/>
              </a:path>
            </a:pathLst>
          </a:custGeom>
          <a:solidFill>
            <a:schemeClr val="bg1"/>
          </a:solidFill>
          <a:ln w="127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F7F7F"/>
                </a:solidFill>
              </a:rPr>
              <a:t>CPI</a:t>
            </a:r>
            <a:endParaRPr lang="en-US" dirty="0">
              <a:solidFill>
                <a:srgbClr val="7F7F7F"/>
              </a:solidFill>
            </a:endParaRPr>
          </a:p>
        </p:txBody>
      </p:sp>
      <p:cxnSp>
        <p:nvCxnSpPr>
          <p:cNvPr id="69" name="Curved Connector 68"/>
          <p:cNvCxnSpPr>
            <a:stCxn id="49" idx="0"/>
          </p:cNvCxnSpPr>
          <p:nvPr/>
        </p:nvCxnSpPr>
        <p:spPr>
          <a:xfrm rot="5400000" flipH="1" flipV="1">
            <a:off x="4828473" y="992322"/>
            <a:ext cx="409131" cy="855525"/>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24377" y="2686049"/>
            <a:ext cx="644507"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3169175" y="1107627"/>
            <a:ext cx="416579" cy="416579"/>
            <a:chOff x="3169175" y="1107627"/>
            <a:chExt cx="416579" cy="416579"/>
          </a:xfrm>
        </p:grpSpPr>
        <p:sp>
          <p:nvSpPr>
            <p:cNvPr id="72" name="Oval 71"/>
            <p:cNvSpPr/>
            <p:nvPr/>
          </p:nvSpPr>
          <p:spPr>
            <a:xfrm>
              <a:off x="3169175" y="1107627"/>
              <a:ext cx="416579" cy="416579"/>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196489" y="1134941"/>
              <a:ext cx="361950" cy="361950"/>
              <a:chOff x="4876800" y="325438"/>
              <a:chExt cx="483966" cy="483966"/>
            </a:xfrm>
          </p:grpSpPr>
          <p:sp>
            <p:nvSpPr>
              <p:cNvPr id="74" name="Chevron 77"/>
              <p:cNvSpPr/>
              <p:nvPr/>
            </p:nvSpPr>
            <p:spPr>
              <a:xfrm rot="5400000">
                <a:off x="4995306" y="444249"/>
                <a:ext cx="246950" cy="269057"/>
              </a:xfrm>
              <a:custGeom>
                <a:avLst/>
                <a:gdLst>
                  <a:gd name="connsiteX0" fmla="*/ 0 w 304800"/>
                  <a:gd name="connsiteY0" fmla="*/ 0 h 271463"/>
                  <a:gd name="connsiteX1" fmla="*/ 145487 w 304800"/>
                  <a:gd name="connsiteY1" fmla="*/ 0 h 271463"/>
                  <a:gd name="connsiteX2" fmla="*/ 304800 w 304800"/>
                  <a:gd name="connsiteY2" fmla="*/ 135732 h 271463"/>
                  <a:gd name="connsiteX3" fmla="*/ 145487 w 304800"/>
                  <a:gd name="connsiteY3" fmla="*/ 271463 h 271463"/>
                  <a:gd name="connsiteX4" fmla="*/ 0 w 304800"/>
                  <a:gd name="connsiteY4" fmla="*/ 271463 h 271463"/>
                  <a:gd name="connsiteX5" fmla="*/ 159313 w 304800"/>
                  <a:gd name="connsiteY5" fmla="*/ 135732 h 271463"/>
                  <a:gd name="connsiteX6" fmla="*/ 0 w 304800"/>
                  <a:gd name="connsiteY6" fmla="*/ 0 h 271463"/>
                  <a:gd name="connsiteX0" fmla="*/ 0 w 482962"/>
                  <a:gd name="connsiteY0" fmla="*/ 0 h 426047"/>
                  <a:gd name="connsiteX1" fmla="*/ 323649 w 482962"/>
                  <a:gd name="connsiteY1" fmla="*/ 154584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482962"/>
                  <a:gd name="connsiteY0" fmla="*/ 0 h 426047"/>
                  <a:gd name="connsiteX1" fmla="*/ 158588 w 482962"/>
                  <a:gd name="connsiteY1" fmla="*/ 2621 h 426047"/>
                  <a:gd name="connsiteX2" fmla="*/ 482962 w 482962"/>
                  <a:gd name="connsiteY2" fmla="*/ 290316 h 426047"/>
                  <a:gd name="connsiteX3" fmla="*/ 323649 w 482962"/>
                  <a:gd name="connsiteY3" fmla="*/ 426047 h 426047"/>
                  <a:gd name="connsiteX4" fmla="*/ 178162 w 482962"/>
                  <a:gd name="connsiteY4" fmla="*/ 426047 h 426047"/>
                  <a:gd name="connsiteX5" fmla="*/ 337475 w 482962"/>
                  <a:gd name="connsiteY5" fmla="*/ 290316 h 426047"/>
                  <a:gd name="connsiteX6" fmla="*/ 0 w 482962"/>
                  <a:gd name="connsiteY6" fmla="*/ 0 h 426047"/>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83837 w 388637"/>
                  <a:gd name="connsiteY4" fmla="*/ 423426 h 423426"/>
                  <a:gd name="connsiteX5" fmla="*/ 243150 w 388637"/>
                  <a:gd name="connsiteY5" fmla="*/ 287695 h 423426"/>
                  <a:gd name="connsiteX6" fmla="*/ 0 w 388637"/>
                  <a:gd name="connsiteY6" fmla="*/ 70740 h 423426"/>
                  <a:gd name="connsiteX0" fmla="*/ 0 w 388637"/>
                  <a:gd name="connsiteY0" fmla="*/ 70740 h 423426"/>
                  <a:gd name="connsiteX1" fmla="*/ 64263 w 388637"/>
                  <a:gd name="connsiteY1" fmla="*/ 0 h 423426"/>
                  <a:gd name="connsiteX2" fmla="*/ 388637 w 388637"/>
                  <a:gd name="connsiteY2" fmla="*/ 287695 h 423426"/>
                  <a:gd name="connsiteX3" fmla="*/ 229324 w 388637"/>
                  <a:gd name="connsiteY3" fmla="*/ 423426 h 423426"/>
                  <a:gd name="connsiteX4" fmla="*/ 162441 w 388637"/>
                  <a:gd name="connsiteY4" fmla="*/ 363165 h 423426"/>
                  <a:gd name="connsiteX5" fmla="*/ 243150 w 388637"/>
                  <a:gd name="connsiteY5" fmla="*/ 287695 h 423426"/>
                  <a:gd name="connsiteX6" fmla="*/ 0 w 388637"/>
                  <a:gd name="connsiteY6" fmla="*/ 70740 h 42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637" h="423426">
                    <a:moveTo>
                      <a:pt x="0" y="70740"/>
                    </a:moveTo>
                    <a:lnTo>
                      <a:pt x="64263" y="0"/>
                    </a:lnTo>
                    <a:lnTo>
                      <a:pt x="388637" y="287695"/>
                    </a:lnTo>
                    <a:lnTo>
                      <a:pt x="229324" y="423426"/>
                    </a:lnTo>
                    <a:lnTo>
                      <a:pt x="162441" y="363165"/>
                    </a:lnTo>
                    <a:lnTo>
                      <a:pt x="243150" y="287695"/>
                    </a:lnTo>
                    <a:lnTo>
                      <a:pt x="0" y="70740"/>
                    </a:ln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Oval 78"/>
              <p:cNvSpPr/>
              <p:nvPr/>
            </p:nvSpPr>
            <p:spPr>
              <a:xfrm>
                <a:off x="4876800" y="325438"/>
                <a:ext cx="483966" cy="483966"/>
              </a:xfrm>
              <a:custGeom>
                <a:avLst/>
                <a:gdLst/>
                <a:ahLst/>
                <a:cxnLst/>
                <a:rect l="l" t="t" r="r" b="b"/>
                <a:pathLst>
                  <a:path w="483966" h="483966">
                    <a:moveTo>
                      <a:pt x="241984" y="65509"/>
                    </a:moveTo>
                    <a:cubicBezTo>
                      <a:pt x="144520" y="65509"/>
                      <a:pt x="65509" y="144520"/>
                      <a:pt x="65509" y="241984"/>
                    </a:cubicBezTo>
                    <a:cubicBezTo>
                      <a:pt x="65509" y="339448"/>
                      <a:pt x="144520" y="418459"/>
                      <a:pt x="241984" y="418459"/>
                    </a:cubicBezTo>
                    <a:cubicBezTo>
                      <a:pt x="339448" y="418459"/>
                      <a:pt x="418459" y="339448"/>
                      <a:pt x="418459" y="241984"/>
                    </a:cubicBezTo>
                    <a:cubicBezTo>
                      <a:pt x="418459" y="144520"/>
                      <a:pt x="339448" y="65509"/>
                      <a:pt x="241984" y="65509"/>
                    </a:cubicBezTo>
                    <a:close/>
                    <a:moveTo>
                      <a:pt x="241983" y="0"/>
                    </a:moveTo>
                    <a:cubicBezTo>
                      <a:pt x="375627" y="0"/>
                      <a:pt x="483966" y="108339"/>
                      <a:pt x="483966" y="241983"/>
                    </a:cubicBezTo>
                    <a:cubicBezTo>
                      <a:pt x="483966" y="375627"/>
                      <a:pt x="375627" y="483966"/>
                      <a:pt x="241983" y="483966"/>
                    </a:cubicBezTo>
                    <a:cubicBezTo>
                      <a:pt x="108339" y="483966"/>
                      <a:pt x="0" y="375627"/>
                      <a:pt x="0" y="241983"/>
                    </a:cubicBezTo>
                    <a:cubicBezTo>
                      <a:pt x="0" y="108339"/>
                      <a:pt x="108339" y="0"/>
                      <a:pt x="241983" y="0"/>
                    </a:cubicBezTo>
                    <a:close/>
                  </a:path>
                </a:pathLst>
              </a:cu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6" name="Rounded Rectangle 42"/>
          <p:cNvSpPr/>
          <p:nvPr/>
        </p:nvSpPr>
        <p:spPr>
          <a:xfrm>
            <a:off x="2210875" y="1105736"/>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Oval 194"/>
          <p:cNvSpPr/>
          <p:nvPr/>
        </p:nvSpPr>
        <p:spPr>
          <a:xfrm>
            <a:off x="6955971" y="171793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98517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57"/>
                                        </p:tgtEl>
                                        <p:attrNameLst>
                                          <p:attrName>style.visibility</p:attrName>
                                        </p:attrNameLst>
                                      </p:cBhvr>
                                      <p:to>
                                        <p:strVal val="hidden"/>
                                      </p:to>
                                    </p:se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par>
                          <p:cTn id="33" fill="hold">
                            <p:stCondLst>
                              <p:cond delay="3000"/>
                            </p:stCondLst>
                            <p:childTnLst>
                              <p:par>
                                <p:cTn id="34" presetID="1" presetClass="exit" presetSubtype="0" fill="hold" grpId="0" nodeType="after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7" grpId="0" animBg="1"/>
      <p:bldP spid="7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HA </a:t>
            </a:r>
            <a:r>
              <a:rPr lang="en-US" sz="2800" dirty="0" smtClean="0">
                <a:solidFill>
                  <a:srgbClr val="2C95DD"/>
                </a:solidFill>
              </a:rPr>
              <a:t>4 </a:t>
            </a:r>
            <a:r>
              <a:rPr lang="en-US" sz="2800" dirty="0">
                <a:solidFill>
                  <a:srgbClr val="2C95DD"/>
                </a:solidFill>
              </a:rPr>
              <a:t>- Application Instances and Availability Zones</a:t>
            </a: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1</a:t>
            </a:r>
            <a:endParaRPr lang="en-US" dirty="0">
              <a:solidFill>
                <a:srgbClr val="2C95DD"/>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2C95DD"/>
                </a:solidFill>
              </a:rPr>
              <a:t>Zone 2</a:t>
            </a:r>
            <a:endParaRPr lang="en-US" dirty="0">
              <a:solidFill>
                <a:srgbClr val="2C95DD"/>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chemeClr val="tx1"/>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pPr marL="112713" indent="-112713">
              <a:buClr>
                <a:srgbClr val="2580D4"/>
              </a:buClr>
              <a:buFont typeface="Arial"/>
              <a:buChar char="•"/>
            </a:pPr>
            <a:r>
              <a:rPr lang="en-US" sz="1400" dirty="0" smtClean="0">
                <a:solidFill>
                  <a:srgbClr val="4D4D4D"/>
                </a:solidFill>
              </a:rPr>
              <a:t>Loosing an AZ keeps instances running and available.</a:t>
            </a:r>
          </a:p>
        </p:txBody>
      </p:sp>
      <p:sp>
        <p:nvSpPr>
          <p:cNvPr id="46" name="Rounded Rectangle 4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75" name="Rectangle 74"/>
          <p:cNvSpPr/>
          <p:nvPr/>
        </p:nvSpPr>
        <p:spPr>
          <a:xfrm>
            <a:off x="2895600" y="1123950"/>
            <a:ext cx="1447800" cy="3200400"/>
          </a:xfrm>
          <a:prstGeom prst="rect">
            <a:avLst/>
          </a:prstGeom>
          <a:solidFill>
            <a:schemeClr val="bg1">
              <a:lumMod val="50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pic>
        <p:nvPicPr>
          <p:cNvPr id="47" name="Picture 46"/>
          <p:cNvPicPr>
            <a:picLocks noChangeAspect="1"/>
          </p:cNvPicPr>
          <p:nvPr/>
        </p:nvPicPr>
        <p:blipFill>
          <a:blip r:embed="rId3"/>
          <a:stretch>
            <a:fillRect/>
          </a:stretch>
        </p:blipFill>
        <p:spPr>
          <a:xfrm>
            <a:off x="6871777" y="3909461"/>
            <a:ext cx="1830141" cy="391271"/>
          </a:xfrm>
          <a:prstGeom prst="rect">
            <a:avLst/>
          </a:prstGeom>
        </p:spPr>
      </p:pic>
      <p:grpSp>
        <p:nvGrpSpPr>
          <p:cNvPr id="5" name="Group 4"/>
          <p:cNvGrpSpPr/>
          <p:nvPr/>
        </p:nvGrpSpPr>
        <p:grpSpPr>
          <a:xfrm>
            <a:off x="6872166" y="2969584"/>
            <a:ext cx="1000038" cy="382603"/>
            <a:chOff x="5242115" y="3766666"/>
            <a:chExt cx="1000038" cy="382603"/>
          </a:xfrm>
        </p:grpSpPr>
        <p:sp>
          <p:nvSpPr>
            <p:cNvPr id="52" name="Teardrop 51"/>
            <p:cNvSpPr/>
            <p:nvPr/>
          </p:nvSpPr>
          <p:spPr>
            <a:xfrm rot="18900000">
              <a:off x="5339243" y="391742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242115" y="3766666"/>
              <a:ext cx="1000038" cy="382603"/>
              <a:chOff x="3551645" y="3809541"/>
              <a:chExt cx="1000038" cy="382603"/>
            </a:xfrm>
          </p:grpSpPr>
          <p:sp>
            <p:nvSpPr>
              <p:cNvPr id="49" name="Teardrop 48"/>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1"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640114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1.49254E-7 4.26807E-6 L -0.17841 0.15163 " pathEditMode="relative" rAng="0" ptsTypes="AA">
                                      <p:cBhvr>
                                        <p:cTn id="42" dur="2000" fill="hold"/>
                                        <p:tgtEl>
                                          <p:spTgt spid="5"/>
                                        </p:tgtEl>
                                        <p:attrNameLst>
                                          <p:attrName>ppt_x</p:attrName>
                                          <p:attrName>ppt_y</p:attrName>
                                        </p:attrNameLst>
                                      </p:cBhvr>
                                      <p:rCtr x="-8921" y="75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5" grpId="0"/>
      <p:bldP spid="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a:solidFill>
                  <a:srgbClr val="2C95DD"/>
                </a:solidFill>
              </a:rPr>
              <a:t>How Pivotal CF enables four layers of HA</a:t>
            </a:r>
            <a:br>
              <a:rPr lang="en-US" sz="2800" dirty="0">
                <a:solidFill>
                  <a:srgbClr val="2C95DD"/>
                </a:solidFill>
              </a:rPr>
            </a:br>
            <a:endParaRPr lang="en-US" sz="2800" dirty="0">
              <a:solidFill>
                <a:srgbClr val="2C95DD"/>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a:solidFill>
                  <a:srgbClr val="2C95DD"/>
                </a:solidFill>
              </a:rPr>
              <a:t>Pivotal Cloud Foundry = Enterprise-grade Platform</a:t>
            </a:r>
          </a:p>
        </p:txBody>
      </p:sp>
      <p:sp>
        <p:nvSpPr>
          <p:cNvPr id="3" name="Content Placeholder 2"/>
          <p:cNvSpPr>
            <a:spLocks noGrp="1"/>
          </p:cNvSpPr>
          <p:nvPr>
            <p:ph type="body" idx="1"/>
          </p:nvPr>
        </p:nvSpPr>
        <p:spPr/>
        <p:txBody>
          <a:bodyPr/>
          <a:lstStyle/>
          <a:p>
            <a:pPr marL="230188" indent="-230188"/>
            <a:r>
              <a:rPr lang="en-US" sz="2000" dirty="0" smtClean="0">
                <a:solidFill>
                  <a:srgbClr val="FFFFFF"/>
                </a:solidFill>
              </a:rPr>
              <a:t>Cloud-scale, distributed, self-healing, eventually consistent architecture</a:t>
            </a:r>
          </a:p>
          <a:p>
            <a:pPr marL="571500" lvl="1" indent="-230188"/>
            <a:r>
              <a:rPr lang="en-US" sz="1800" dirty="0" smtClean="0">
                <a:solidFill>
                  <a:srgbClr val="FFFFFF"/>
                </a:solidFill>
              </a:rPr>
              <a:t>Similar patterns in Elastic Runtime (for your apps) and BOSH (for your services)</a:t>
            </a:r>
          </a:p>
          <a:p>
            <a:pPr marL="230188" indent="-230188"/>
            <a:r>
              <a:rPr lang="en-US" sz="2000" dirty="0" smtClean="0">
                <a:solidFill>
                  <a:srgbClr val="FFFFFF"/>
                </a:solidFill>
              </a:rPr>
              <a:t>Declarative – you declare your desired state and Pivotal Cloud Foundry keeps the system consistent with that desired state (4 levels of HA!!)</a:t>
            </a:r>
          </a:p>
          <a:p>
            <a:pPr marL="230188" indent="-230188"/>
            <a:r>
              <a:rPr lang="en-US" sz="2000" dirty="0" smtClean="0">
                <a:solidFill>
                  <a:srgbClr val="FFFFFF"/>
                </a:solidFill>
              </a:rPr>
              <a:t>Zero-downtime, rolling upgrades</a:t>
            </a:r>
          </a:p>
          <a:p>
            <a:pPr marL="230188" indent="-230188"/>
            <a:r>
              <a:rPr lang="en-US" sz="2000" dirty="0" smtClean="0">
                <a:solidFill>
                  <a:srgbClr val="FFFFFF"/>
                </a:solidFill>
              </a:rPr>
              <a:t>Pivotal Cloud Foundry manages containers (ERS) and VMs (BOSH)</a:t>
            </a:r>
          </a:p>
        </p:txBody>
      </p:sp>
    </p:spTree>
    <p:extLst>
      <p:ext uri="{BB962C8B-B14F-4D97-AF65-F5344CB8AC3E}">
        <p14:creationId xmlns:p14="http://schemas.microsoft.com/office/powerpoint/2010/main" val="78752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t="14965" b="3749"/>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rtl val="0"/>
            </a:endParaRPr>
          </a:p>
        </p:txBody>
      </p:sp>
      <p:pic>
        <p:nvPicPr>
          <p:cNvPr id="945" name="Shape 945"/>
          <p:cNvPicPr preferRelativeResize="0"/>
          <p:nvPr/>
        </p:nvPicPr>
        <p:blipFill rotWithShape="1">
          <a:blip r:embed="rId4">
            <a:alphaModFix/>
          </a:blip>
          <a:srcRect/>
          <a:stretch/>
        </p:blipFill>
        <p:spPr>
          <a:xfrm>
            <a:off x="8286414" y="4854091"/>
            <a:ext cx="712061" cy="173735"/>
          </a:xfrm>
          <a:prstGeom prst="rect">
            <a:avLst/>
          </a:prstGeom>
          <a:noFill/>
          <a:ln>
            <a:noFill/>
          </a:ln>
        </p:spPr>
      </p:pic>
      <p:sp>
        <p:nvSpPr>
          <p:cNvPr id="7" name="Shape 151"/>
          <p:cNvSpPr txBox="1">
            <a:spLocks/>
          </p:cNvSpPr>
          <p:nvPr/>
        </p:nvSpPr>
        <p:spPr>
          <a:xfrm>
            <a:off x="685800" y="1583342"/>
            <a:ext cx="7772400" cy="1159856"/>
          </a:xfrm>
          <a:prstGeom prst="rect">
            <a:avLst/>
          </a:prstGeom>
        </p:spPr>
        <p:txBody>
          <a:bodyPr lIns="91425" tIns="91425" rIns="91425" bIns="91425" anchor="ctr" anchorCtr="0">
            <a:no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gn="ctr"/>
            <a:r>
              <a:rPr lang="en-US" sz="4800" dirty="0" smtClean="0">
                <a:solidFill>
                  <a:srgbClr val="2C95DD"/>
                </a:solidFill>
              </a:rPr>
              <a:t>Pivotal Cloud Foundry</a:t>
            </a:r>
            <a:endParaRPr lang="en" sz="4800" dirty="0">
              <a:solidFill>
                <a:srgbClr val="2C95DD"/>
              </a:solidFill>
            </a:endParaRPr>
          </a:p>
        </p:txBody>
      </p:sp>
      <p:sp>
        <p:nvSpPr>
          <p:cNvPr id="8"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Auditing and Logging</a:t>
            </a:r>
          </a:p>
        </p:txBody>
      </p:sp>
    </p:spTree>
    <p:extLst>
      <p:ext uri="{BB962C8B-B14F-4D97-AF65-F5344CB8AC3E}">
        <p14:creationId xmlns:p14="http://schemas.microsoft.com/office/powerpoint/2010/main" val="42053925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366712" y="325437"/>
            <a:ext cx="7007753" cy="460373"/>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2800" dirty="0">
                <a:solidFill>
                  <a:srgbClr val="2C95DD"/>
                </a:solidFill>
              </a:rPr>
              <a:t>Visibility Through Logs and Metrics</a:t>
            </a:r>
          </a:p>
        </p:txBody>
      </p:sp>
      <p:sp>
        <p:nvSpPr>
          <p:cNvPr id="951" name="Shape 951"/>
          <p:cNvSpPr txBox="1">
            <a:spLocks noGrp="1"/>
          </p:cNvSpPr>
          <p:nvPr>
            <p:ph type="body" idx="1"/>
          </p:nvPr>
        </p:nvSpPr>
        <p:spPr>
          <a:xfrm>
            <a:off x="366712" y="1074737"/>
            <a:ext cx="8410574" cy="3382961"/>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chemeClr val="bg1"/>
                </a:solidFill>
                <a:latin typeface="Arial"/>
                <a:ea typeface="Arial"/>
                <a:cs typeface="Arial"/>
                <a:sym typeface="Arial"/>
                <a:rtl val="0"/>
              </a:rPr>
              <a:t>Single source for all platform logs and metrics. Single view console that makes system and application monitoring visible and actionable</a:t>
            </a:r>
          </a:p>
          <a:p>
            <a:pPr marL="228600" marR="0" lvl="0" indent="-228600" algn="l" rtl="0">
              <a:lnSpc>
                <a:spcPct val="100000"/>
              </a:lnSpc>
              <a:spcBef>
                <a:spcPts val="3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First packet logging</a:t>
            </a:r>
          </a:p>
          <a:p>
            <a:pPr marL="742950" marR="0" lvl="1" indent="-285750" algn="l" rtl="0">
              <a:lnSpc>
                <a:spcPct val="100000"/>
              </a:lnSpc>
              <a:spcBef>
                <a:spcPts val="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Enables tool for external audit controls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Aggregated Logging</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HTTP Events, Counters, Gauges, Errors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Every </a:t>
            </a:r>
            <a:r>
              <a:rPr lang="en-US" sz="1600" b="0" i="0" u="none" strike="noStrike" cap="none" dirty="0" err="1">
                <a:solidFill>
                  <a:schemeClr val="bg1"/>
                </a:solidFill>
                <a:latin typeface="Courier New"/>
                <a:ea typeface="Courier New"/>
                <a:cs typeface="Courier New"/>
                <a:sym typeface="Courier New"/>
                <a:rtl val="0"/>
              </a:rPr>
              <a:t>stdout</a:t>
            </a:r>
            <a:r>
              <a:rPr lang="en-US" sz="1600" b="0" i="0" u="none" strike="noStrike" cap="none" dirty="0">
                <a:solidFill>
                  <a:schemeClr val="bg1"/>
                </a:solidFill>
                <a:latin typeface="Arial"/>
                <a:ea typeface="Arial"/>
                <a:cs typeface="Arial"/>
                <a:sym typeface="Arial"/>
                <a:rtl val="0"/>
              </a:rPr>
              <a:t> and </a:t>
            </a:r>
            <a:r>
              <a:rPr lang="en-US" sz="1600" b="0" i="0" u="none" strike="noStrike" cap="none" dirty="0" err="1">
                <a:solidFill>
                  <a:schemeClr val="bg1"/>
                </a:solidFill>
                <a:latin typeface="Courier New"/>
                <a:ea typeface="Courier New"/>
                <a:cs typeface="Courier New"/>
                <a:sym typeface="Courier New"/>
                <a:rtl val="0"/>
              </a:rPr>
              <a:t>stderr</a:t>
            </a:r>
            <a:r>
              <a:rPr lang="en-US" sz="1600" b="0" i="0" u="none" strike="noStrike" cap="none" dirty="0">
                <a:solidFill>
                  <a:schemeClr val="bg1"/>
                </a:solidFill>
                <a:latin typeface="Arial"/>
                <a:ea typeface="Arial"/>
                <a:cs typeface="Arial"/>
                <a:sym typeface="Arial"/>
                <a:rtl val="0"/>
              </a:rPr>
              <a:t> from all apps and</a:t>
            </a:r>
            <a:br>
              <a:rPr lang="en-US" sz="1600" b="0" i="0" u="none" strike="noStrike" cap="none" dirty="0">
                <a:solidFill>
                  <a:schemeClr val="bg1"/>
                </a:solidFill>
                <a:latin typeface="Arial"/>
                <a:ea typeface="Arial"/>
                <a:cs typeface="Arial"/>
                <a:sym typeface="Arial"/>
                <a:rtl val="0"/>
              </a:rPr>
            </a:br>
            <a:r>
              <a:rPr lang="en-US" sz="1600" b="0" i="0" u="none" strike="noStrike" cap="none" dirty="0">
                <a:solidFill>
                  <a:schemeClr val="bg1"/>
                </a:solidFill>
                <a:latin typeface="Arial"/>
                <a:ea typeface="Arial"/>
                <a:cs typeface="Arial"/>
                <a:sym typeface="Arial"/>
                <a:rtl val="0"/>
              </a:rPr>
              <a:t>platform components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a:solidFill>
                  <a:schemeClr val="bg1"/>
                </a:solidFill>
                <a:latin typeface="Arial"/>
                <a:ea typeface="Arial"/>
                <a:cs typeface="Arial"/>
                <a:sym typeface="Arial"/>
                <a:rtl val="0"/>
              </a:rPr>
              <a:t>Health gauges</a:t>
            </a:r>
          </a:p>
          <a:p>
            <a:pPr marL="228600" marR="0" lvl="0" indent="-228600" algn="l" rtl="0">
              <a:lnSpc>
                <a:spcPct val="100000"/>
              </a:lnSpc>
              <a:spcBef>
                <a:spcPts val="1200"/>
              </a:spcBef>
              <a:spcAft>
                <a:spcPts val="0"/>
              </a:spcAft>
              <a:buClr>
                <a:srgbClr val="2580D4"/>
              </a:buClr>
              <a:buSzPct val="100000"/>
              <a:buFont typeface="Noto Sans Symbols"/>
              <a:buChar char="•"/>
            </a:pPr>
            <a:r>
              <a:rPr lang="en-US" sz="1600" b="0" i="0" u="none" strike="noStrike" cap="none" dirty="0">
                <a:solidFill>
                  <a:schemeClr val="bg1"/>
                </a:solidFill>
                <a:latin typeface="Arial"/>
                <a:ea typeface="Arial"/>
                <a:cs typeface="Arial"/>
                <a:sym typeface="Arial"/>
                <a:rtl val="0"/>
              </a:rPr>
              <a:t>Snap-in best of breed application monitors</a:t>
            </a:r>
          </a:p>
          <a:p>
            <a:pPr marL="742950" marR="0" lvl="1" indent="-285750" algn="l" rtl="0">
              <a:lnSpc>
                <a:spcPct val="100000"/>
              </a:lnSpc>
              <a:spcBef>
                <a:spcPts val="300"/>
              </a:spcBef>
              <a:spcAft>
                <a:spcPts val="0"/>
              </a:spcAft>
              <a:buClr>
                <a:srgbClr val="2580D4"/>
              </a:buClr>
              <a:buSzPct val="100000"/>
              <a:buFont typeface="Verdana"/>
              <a:buChar char="–"/>
            </a:pPr>
            <a:r>
              <a:rPr lang="en-US" sz="1600" b="0" i="0" u="none" strike="noStrike" cap="none" dirty="0" err="1">
                <a:solidFill>
                  <a:schemeClr val="bg1"/>
                </a:solidFill>
                <a:latin typeface="Arial"/>
                <a:ea typeface="Arial"/>
                <a:cs typeface="Arial"/>
                <a:sym typeface="Arial"/>
                <a:rtl val="0"/>
              </a:rPr>
              <a:t>AppDynamics</a:t>
            </a:r>
            <a:r>
              <a:rPr lang="en-US" sz="1600" b="0" i="0" u="none" strike="noStrike" cap="none" dirty="0">
                <a:solidFill>
                  <a:schemeClr val="bg1"/>
                </a:solidFill>
                <a:latin typeface="Arial"/>
                <a:ea typeface="Arial"/>
                <a:cs typeface="Arial"/>
                <a:sym typeface="Arial"/>
                <a:rtl val="0"/>
              </a:rPr>
              <a:t>, New Relic, </a:t>
            </a:r>
            <a:r>
              <a:rPr lang="en-US" sz="1600" b="0" i="0" u="none" strike="noStrike" cap="none" dirty="0" err="1">
                <a:solidFill>
                  <a:schemeClr val="bg1"/>
                </a:solidFill>
                <a:latin typeface="Arial"/>
                <a:ea typeface="Arial"/>
                <a:cs typeface="Arial"/>
                <a:sym typeface="Arial"/>
                <a:rtl val="0"/>
              </a:rPr>
              <a:t>Splunk</a:t>
            </a:r>
            <a:r>
              <a:rPr lang="en-US" sz="1600" b="0" i="0" u="none" strike="noStrike" cap="none" dirty="0">
                <a:solidFill>
                  <a:schemeClr val="bg1"/>
                </a:solidFill>
                <a:latin typeface="Arial"/>
                <a:ea typeface="Arial"/>
                <a:cs typeface="Arial"/>
                <a:sym typeface="Arial"/>
                <a:rtl val="0"/>
              </a:rPr>
              <a:t>, etc.</a:t>
            </a:r>
          </a:p>
        </p:txBody>
      </p:sp>
      <p:pic>
        <p:nvPicPr>
          <p:cNvPr id="952" name="Shape 952"/>
          <p:cNvPicPr preferRelativeResize="0"/>
          <p:nvPr/>
        </p:nvPicPr>
        <p:blipFill rotWithShape="1">
          <a:blip r:embed="rId3">
            <a:alphaModFix/>
          </a:blip>
          <a:srcRect/>
          <a:stretch/>
        </p:blipFill>
        <p:spPr>
          <a:xfrm>
            <a:off x="5311442" y="1761050"/>
            <a:ext cx="3417682" cy="1917700"/>
          </a:xfrm>
          <a:prstGeom prst="rect">
            <a:avLst/>
          </a:prstGeom>
          <a:noFill/>
          <a:ln>
            <a:noFill/>
          </a:ln>
        </p:spPr>
      </p:pic>
    </p:spTree>
    <p:extLst>
      <p:ext uri="{BB962C8B-B14F-4D97-AF65-F5344CB8AC3E}">
        <p14:creationId xmlns:p14="http://schemas.microsoft.com/office/powerpoint/2010/main" val="2049185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366712" y="157576"/>
            <a:ext cx="8410574" cy="460373"/>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dk2"/>
              </a:buClr>
              <a:buSzPct val="25000"/>
              <a:buFont typeface="Arial"/>
              <a:buNone/>
            </a:pPr>
            <a:r>
              <a:rPr lang="en-US" sz="2800" dirty="0">
                <a:solidFill>
                  <a:srgbClr val="2C95DD"/>
                </a:solidFill>
              </a:rPr>
              <a:t>Platform Operations Logging</a:t>
            </a:r>
          </a:p>
        </p:txBody>
      </p:sp>
      <p:pic>
        <p:nvPicPr>
          <p:cNvPr id="958" name="Shape 958"/>
          <p:cNvPicPr preferRelativeResize="0"/>
          <p:nvPr/>
        </p:nvPicPr>
        <p:blipFill rotWithShape="1">
          <a:blip r:embed="rId3">
            <a:alphaModFix/>
          </a:blip>
          <a:srcRect/>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Platform Operations Logging </a:t>
            </a:r>
            <a:r>
              <a:rPr lang="en-US" sz="1400" b="0" i="0" u="none" strike="noStrike" cap="none" dirty="0" err="1">
                <a:solidFill>
                  <a:srgbClr val="FFFFFF"/>
                </a:solidFill>
                <a:latin typeface="Arial"/>
                <a:ea typeface="Arial"/>
                <a:cs typeface="Arial"/>
                <a:sym typeface="Arial"/>
                <a:rtl val="0"/>
              </a:rPr>
              <a:t>Firehose</a:t>
            </a:r>
            <a:endParaRPr lang="en-US"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FFFF"/>
              </a:solidFill>
              <a:latin typeface="Arial"/>
              <a:ea typeface="Arial"/>
              <a:cs typeface="Arial"/>
              <a:sym typeface="Arial"/>
              <a:rtl val="0"/>
            </a:endParaRP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dirty="0">
                <a:solidFill>
                  <a:srgbClr val="FFFFFF"/>
                </a:solidFill>
                <a:latin typeface="Arial"/>
                <a:ea typeface="Arial"/>
                <a:cs typeface="Arial"/>
                <a:sym typeface="Arial"/>
                <a:rtl val="0"/>
              </a:rPr>
              <a:t>Overall Platform Health</a:t>
            </a:r>
          </a:p>
          <a:p>
            <a:pPr marL="285750" marR="0" lvl="0"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Resource Utilization</a:t>
            </a:r>
          </a:p>
          <a:p>
            <a:pPr marL="285750" marR="0" lvl="1" indent="-285750" algn="l" rtl="0">
              <a:lnSpc>
                <a:spcPct val="100000"/>
              </a:lnSpc>
              <a:spcBef>
                <a:spcPts val="0"/>
              </a:spcBef>
              <a:spcAft>
                <a:spcPts val="0"/>
              </a:spcAft>
              <a:buClr>
                <a:srgbClr val="2580D4"/>
              </a:buClr>
              <a:buSzPct val="100000"/>
              <a:buFont typeface="Arial"/>
              <a:buChar char="•"/>
            </a:pPr>
            <a:r>
              <a:rPr lang="en-US" sz="1400" b="0" i="0" u="none" strike="noStrike" cap="none" dirty="0">
                <a:solidFill>
                  <a:srgbClr val="FFFFFF"/>
                </a:solidFill>
                <a:latin typeface="Arial"/>
                <a:ea typeface="Arial"/>
                <a:cs typeface="Arial"/>
                <a:sym typeface="Arial"/>
                <a:rtl val="0"/>
              </a:rPr>
              <a:t>Request Volumes / Latency</a:t>
            </a:r>
          </a:p>
        </p:txBody>
      </p:sp>
    </p:spTree>
    <p:extLst>
      <p:ext uri="{BB962C8B-B14F-4D97-AF65-F5344CB8AC3E}">
        <p14:creationId xmlns:p14="http://schemas.microsoft.com/office/powerpoint/2010/main" val="703001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765746"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7121" y="3782409"/>
            <a:ext cx="620780" cy="620780"/>
          </a:xfrm>
          <a:prstGeom prst="rect">
            <a:avLst/>
          </a:prstGeom>
        </p:spPr>
      </p:pic>
      <p:sp>
        <p:nvSpPr>
          <p:cNvPr id="42" name="Rounded Rectangle 41"/>
          <p:cNvSpPr/>
          <p:nvPr/>
        </p:nvSpPr>
        <p:spPr>
          <a:xfrm>
            <a:off x="6473261" y="2566624"/>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636" y="2631120"/>
            <a:ext cx="620780" cy="620780"/>
          </a:xfrm>
          <a:prstGeom prst="rect">
            <a:avLst/>
          </a:prstGeom>
        </p:spPr>
      </p:pic>
      <p:sp>
        <p:nvSpPr>
          <p:cNvPr id="38" name="Rounded Rectangle 37"/>
          <p:cNvSpPr/>
          <p:nvPr/>
        </p:nvSpPr>
        <p:spPr>
          <a:xfrm>
            <a:off x="5611201"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2576" y="1815245"/>
            <a:ext cx="620780" cy="620780"/>
          </a:xfrm>
          <a:prstGeom prst="rect">
            <a:avLst/>
          </a:prstGeom>
        </p:spPr>
      </p:pic>
      <p:sp>
        <p:nvSpPr>
          <p:cNvPr id="36" name="Rounded Rectangle 35"/>
          <p:cNvSpPr/>
          <p:nvPr/>
        </p:nvSpPr>
        <p:spPr>
          <a:xfrm>
            <a:off x="4106769" y="816766"/>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215084" y="175074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071571" y="371791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271692" y="2662247"/>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p:txBody>
          <a:bodyPr anchor="ctr"/>
          <a:lstStyle/>
          <a:p>
            <a:pPr lvl="0" algn="l"/>
            <a:r>
              <a:rPr lang="en-US" sz="2800" dirty="0" smtClean="0">
                <a:solidFill>
                  <a:srgbClr val="2C95DD"/>
                </a:solidFill>
              </a:rPr>
              <a:t>A platform for keeping promises</a:t>
            </a:r>
            <a:endParaRPr lang="en-US" sz="2800" dirty="0">
              <a:solidFill>
                <a:srgbClr val="2C95DD"/>
              </a:solidFill>
            </a:endParaRPr>
          </a:p>
        </p:txBody>
      </p:sp>
      <p:sp>
        <p:nvSpPr>
          <p:cNvPr id="54" name="Shape 425"/>
          <p:cNvSpPr/>
          <p:nvPr/>
        </p:nvSpPr>
        <p:spPr>
          <a:xfrm rot="10800000">
            <a:off x="2298771" y="3899026"/>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1818166" y="3710217"/>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1840688" y="373415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503972" y="3133202"/>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102257" y="2654550"/>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124779" y="266224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smtClean="0">
                <a:solidFill>
                  <a:schemeClr val="lt1"/>
                </a:solidFill>
                <a:latin typeface="Arial"/>
                <a:ea typeface="Arial"/>
                <a:cs typeface="Arial"/>
                <a:sym typeface="Arial"/>
              </a:rPr>
              <a:t>Metrics</a:t>
            </a:r>
            <a:endParaRPr lang="en-US" sz="1100" b="0" i="0" u="none" strike="noStrike" cap="none" baseline="0" dirty="0">
              <a:solidFill>
                <a:schemeClr val="lt1"/>
              </a:solidFill>
              <a:latin typeface="Arial"/>
              <a:ea typeface="Arial"/>
              <a:cs typeface="Arial"/>
              <a:sym typeface="Arial"/>
            </a:endParaRPr>
          </a:p>
        </p:txBody>
      </p:sp>
      <p:sp>
        <p:nvSpPr>
          <p:cNvPr id="60" name="Shape 431"/>
          <p:cNvSpPr/>
          <p:nvPr/>
        </p:nvSpPr>
        <p:spPr>
          <a:xfrm rot="14400000">
            <a:off x="3064594" y="2572581"/>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2962467"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2984989" y="180106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3830418" y="2367378"/>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106769" y="1567286"/>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142120" y="1567286"/>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596241" y="2572580"/>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251071" y="1728228"/>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273594" y="1769108"/>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156861" y="3133202"/>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088759" y="2565914"/>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114416" y="25884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362064" y="3899026"/>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395373" y="3710217"/>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417894" y="3740937"/>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8391" y="2729017"/>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5679" y="1815245"/>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751" y="855251"/>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8270" y="3786618"/>
            <a:ext cx="613560" cy="613560"/>
          </a:xfrm>
          <a:prstGeom prst="rect">
            <a:avLst/>
          </a:prstGeom>
        </p:spPr>
      </p:pic>
      <p:sp>
        <p:nvSpPr>
          <p:cNvPr id="46" name="Slide Number Placeholder 3"/>
          <p:cNvSpPr txBox="1">
            <a:spLocks/>
          </p:cNvSpPr>
          <p:nvPr/>
        </p:nvSpPr>
        <p:spPr>
          <a:xfrm>
            <a:off x="0" y="4903788"/>
            <a:ext cx="342900" cy="128587"/>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bg1">
                    <a:lumMod val="50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98A34F-157D-4FC3-B6AE-341A8B909DED}" type="slidenum">
              <a:rPr lang="en-US" smtClean="0"/>
              <a:pPr/>
              <a:t>4</a:t>
            </a:fld>
            <a:endParaRPr lang="en-US" dirty="0"/>
          </a:p>
        </p:txBody>
      </p:sp>
      <p:pic>
        <p:nvPicPr>
          <p:cNvPr id="47" name="Picture 46"/>
          <p:cNvPicPr>
            <a:picLocks noChangeAspect="1"/>
          </p:cNvPicPr>
          <p:nvPr/>
        </p:nvPicPr>
        <p:blipFill rotWithShape="1">
          <a:blip r:embed="rId10">
            <a:extLst>
              <a:ext uri="{28A0092B-C50C-407E-A947-70E740481C1C}">
                <a14:useLocalDpi xmlns:a14="http://schemas.microsoft.com/office/drawing/2010/main" val="0"/>
              </a:ext>
            </a:extLst>
          </a:blip>
          <a:srcRect t="1" r="1901" b="-2863"/>
          <a:stretch/>
        </p:blipFill>
        <p:spPr>
          <a:xfrm>
            <a:off x="3814453" y="3339128"/>
            <a:ext cx="1575321" cy="1412921"/>
          </a:xfrm>
          <a:prstGeom prst="rect">
            <a:avLst/>
          </a:prstGeom>
        </p:spPr>
      </p:pic>
    </p:spTree>
    <p:extLst>
      <p:ext uri="{BB962C8B-B14F-4D97-AF65-F5344CB8AC3E}">
        <p14:creationId xmlns:p14="http://schemas.microsoft.com/office/powerpoint/2010/main" val="1111586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Shape 964"/>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noAutofit/>
          </a:bodyPr>
          <a:lstStyle/>
          <a:p>
            <a:pPr>
              <a:buClr>
                <a:schemeClr val="dk2"/>
              </a:buClr>
              <a:buSzPct val="25000"/>
            </a:pPr>
            <a:r>
              <a:rPr lang="en-US" sz="2800" dirty="0">
                <a:solidFill>
                  <a:srgbClr val="2C95DD"/>
                </a:solidFill>
              </a:rPr>
              <a:t>Application Operations Logging &amp; Metrics</a:t>
            </a:r>
          </a:p>
        </p:txBody>
      </p:sp>
      <p:sp>
        <p:nvSpPr>
          <p:cNvPr id="966" name="Shape 966"/>
          <p:cNvSpPr txBox="1"/>
          <p:nvPr/>
        </p:nvSpPr>
        <p:spPr>
          <a:xfrm>
            <a:off x="366712" y="3529898"/>
            <a:ext cx="4518169" cy="1037110"/>
          </a:xfrm>
          <a:prstGeom prst="rect">
            <a:avLst/>
          </a:prstGeom>
          <a:noFill/>
          <a:ln>
            <a:noFill/>
          </a:ln>
        </p:spPr>
        <p:txBody>
          <a:bodyPr lIns="91425" tIns="45700" rIns="91425" bIns="45700" anchor="t" anchorCtr="0">
            <a:noAutofit/>
          </a:bodyPr>
          <a:lstStyle/>
          <a:p>
            <a:pPr marL="173038" marR="0" lvl="0" indent="-173038" algn="l" rtl="0">
              <a:lnSpc>
                <a:spcPct val="100000"/>
              </a:lnSpc>
              <a:spcBef>
                <a:spcPts val="0"/>
              </a:spcBef>
              <a:spcAft>
                <a:spcPts val="600"/>
              </a:spcAft>
              <a:buClr>
                <a:srgbClr val="4BACC6"/>
              </a:buClr>
              <a:buSzPct val="100000"/>
              <a:buFont typeface="Wingdings" charset="2"/>
              <a:buChar char="§"/>
            </a:pPr>
            <a:r>
              <a:rPr lang="en-US" sz="1400" b="0" i="0" u="none" strike="noStrike" cap="none" dirty="0">
                <a:solidFill>
                  <a:srgbClr val="FFFFFF"/>
                </a:solidFill>
                <a:latin typeface="Arial"/>
                <a:ea typeface="Arial"/>
                <a:cs typeface="Arial"/>
                <a:sym typeface="Arial"/>
                <a:rtl val="0"/>
              </a:rPr>
              <a:t>Self-service </a:t>
            </a:r>
            <a:r>
              <a:rPr lang="en-US" sz="1400" b="0" i="0" u="none" strike="noStrike" cap="none" dirty="0" smtClean="0">
                <a:solidFill>
                  <a:srgbClr val="FFFFFF"/>
                </a:solidFill>
                <a:latin typeface="Arial"/>
                <a:ea typeface="Arial"/>
                <a:cs typeface="Arial"/>
                <a:sym typeface="Arial"/>
                <a:rtl val="0"/>
              </a:rPr>
              <a:t>Application Performance dashboards to monitor applications</a:t>
            </a:r>
          </a:p>
          <a:p>
            <a:pPr marL="173038" marR="0" lvl="0" indent="-173038" algn="l" rtl="0">
              <a:lnSpc>
                <a:spcPct val="100000"/>
              </a:lnSpc>
              <a:spcBef>
                <a:spcPts val="0"/>
              </a:spcBef>
              <a:spcAft>
                <a:spcPts val="600"/>
              </a:spcAft>
              <a:buClr>
                <a:srgbClr val="4BACC6"/>
              </a:buClr>
              <a:buSzPct val="100000"/>
              <a:buFont typeface="Wingdings" charset="2"/>
              <a:buChar char="§"/>
            </a:pPr>
            <a:r>
              <a:rPr lang="en-US" dirty="0" smtClean="0">
                <a:solidFill>
                  <a:srgbClr val="FFFFFF"/>
                </a:solidFill>
              </a:rPr>
              <a:t>Per</a:t>
            </a:r>
            <a:r>
              <a:rPr lang="en-US" dirty="0">
                <a:solidFill>
                  <a:srgbClr val="FFFFFF"/>
                </a:solidFill>
              </a:rPr>
              <a:t>-application </a:t>
            </a:r>
            <a:r>
              <a:rPr lang="en-US" dirty="0" smtClean="0">
                <a:solidFill>
                  <a:srgbClr val="FFFFFF"/>
                </a:solidFill>
              </a:rPr>
              <a:t>container and network metrics with associated log</a:t>
            </a:r>
            <a:r>
              <a:rPr lang="en-US" dirty="0">
                <a:solidFill>
                  <a:srgbClr val="FFFFFF"/>
                </a:solidFill>
              </a:rPr>
              <a:t>-</a:t>
            </a:r>
            <a:r>
              <a:rPr lang="en-US" dirty="0" smtClean="0">
                <a:solidFill>
                  <a:srgbClr val="FFFFFF"/>
                </a:solidFill>
              </a:rPr>
              <a:t>streams with relevant router activity</a:t>
            </a:r>
            <a:endParaRPr lang="en-US" dirty="0">
              <a:solidFill>
                <a:srgbClr val="FFFFFF"/>
              </a:solidFill>
            </a:endParaRPr>
          </a:p>
        </p:txBody>
      </p:sp>
      <p:sp>
        <p:nvSpPr>
          <p:cNvPr id="968" name="Shape 968"/>
          <p:cNvSpPr txBox="1"/>
          <p:nvPr/>
        </p:nvSpPr>
        <p:spPr>
          <a:xfrm>
            <a:off x="2103441" y="3746024"/>
            <a:ext cx="3013663" cy="73866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endParaRPr lang="en-US" sz="1400" b="0" i="0" u="none" strike="noStrike" cap="none" dirty="0">
              <a:solidFill>
                <a:srgbClr val="FFFFFF"/>
              </a:solidFill>
              <a:latin typeface="Arial"/>
              <a:ea typeface="Arial"/>
              <a:cs typeface="Arial"/>
              <a:sym typeface="Arial"/>
              <a:rtl val="0"/>
            </a:endParaRPr>
          </a:p>
        </p:txBody>
      </p:sp>
      <p:pic>
        <p:nvPicPr>
          <p:cNvPr id="2" name="Picture 1"/>
          <p:cNvPicPr>
            <a:picLocks noChangeAspect="1"/>
          </p:cNvPicPr>
          <p:nvPr/>
        </p:nvPicPr>
        <p:blipFill>
          <a:blip r:embed="rId3"/>
          <a:stretch>
            <a:fillRect/>
          </a:stretch>
        </p:blipFill>
        <p:spPr>
          <a:xfrm>
            <a:off x="5015881" y="1373187"/>
            <a:ext cx="3880946" cy="3111501"/>
          </a:xfrm>
          <a:prstGeom prst="rect">
            <a:avLst/>
          </a:prstGeom>
          <a:ln>
            <a:solidFill>
              <a:srgbClr val="BFBFBF"/>
            </a:solidFill>
          </a:ln>
        </p:spPr>
      </p:pic>
      <p:pic>
        <p:nvPicPr>
          <p:cNvPr id="3" name="Picture 2"/>
          <p:cNvPicPr>
            <a:picLocks noChangeAspect="1"/>
          </p:cNvPicPr>
          <p:nvPr/>
        </p:nvPicPr>
        <p:blipFill>
          <a:blip r:embed="rId4"/>
          <a:stretch>
            <a:fillRect/>
          </a:stretch>
        </p:blipFill>
        <p:spPr>
          <a:xfrm>
            <a:off x="456598" y="905127"/>
            <a:ext cx="3819138" cy="2512219"/>
          </a:xfrm>
          <a:prstGeom prst="rect">
            <a:avLst/>
          </a:prstGeom>
          <a:ln>
            <a:solidFill>
              <a:schemeClr val="bg1">
                <a:lumMod val="75000"/>
              </a:schemeClr>
            </a:solidFill>
          </a:ln>
        </p:spPr>
      </p:pic>
    </p:spTree>
    <p:extLst>
      <p:ext uri="{BB962C8B-B14F-4D97-AF65-F5344CB8AC3E}">
        <p14:creationId xmlns:p14="http://schemas.microsoft.com/office/powerpoint/2010/main" val="27153365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grpSp>
        <p:nvGrpSpPr>
          <p:cNvPr id="14" name="Group 13"/>
          <p:cNvGrpSpPr/>
          <p:nvPr/>
        </p:nvGrpSpPr>
        <p:grpSpPr>
          <a:xfrm>
            <a:off x="2809572" y="2328353"/>
            <a:ext cx="3524857" cy="880594"/>
            <a:chOff x="3097520" y="2308568"/>
            <a:chExt cx="3524857" cy="880594"/>
          </a:xfrm>
        </p:grpSpPr>
        <p:grpSp>
          <p:nvGrpSpPr>
            <p:cNvPr id="15" name="Group 14"/>
            <p:cNvGrpSpPr/>
            <p:nvPr/>
          </p:nvGrpSpPr>
          <p:grpSpPr>
            <a:xfrm>
              <a:off x="3097520" y="2308568"/>
              <a:ext cx="3500394" cy="880594"/>
              <a:chOff x="2760768" y="2300654"/>
              <a:chExt cx="3500394" cy="880594"/>
            </a:xfrm>
          </p:grpSpPr>
          <p:pic>
            <p:nvPicPr>
              <p:cNvPr id="17" name="Picture 16"/>
              <p:cNvPicPr>
                <a:picLocks noChangeAspect="1"/>
              </p:cNvPicPr>
              <p:nvPr/>
            </p:nvPicPr>
            <p:blipFill>
              <a:blip r:embed="rId4"/>
              <a:stretch>
                <a:fillRect/>
              </a:stretch>
            </p:blipFill>
            <p:spPr>
              <a:xfrm>
                <a:off x="2760768" y="2300654"/>
                <a:ext cx="879617" cy="879617"/>
              </a:xfrm>
              <a:prstGeom prst="rect">
                <a:avLst/>
              </a:prstGeom>
            </p:spPr>
          </p:pic>
          <p:sp>
            <p:nvSpPr>
              <p:cNvPr id="21" name="TextBox 2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16" name="TextBox 15"/>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12952654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t="9350" b="9348"/>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Arial"/>
              <a:buNone/>
            </a:pPr>
            <a:endParaRPr sz="1800" b="0" i="0" u="none" strike="noStrike" cap="none">
              <a:solidFill>
                <a:schemeClr val="lt1"/>
              </a:solidFill>
              <a:latin typeface="Arial"/>
              <a:ea typeface="Arial"/>
              <a:cs typeface="Arial"/>
              <a:sym typeface="Arial"/>
              <a:rtl val="0"/>
            </a:endParaRPr>
          </a:p>
        </p:txBody>
      </p:sp>
      <p:cxnSp>
        <p:nvCxnSpPr>
          <p:cNvPr id="12" name="Straight Connector 11"/>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5"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2C95DD"/>
                </a:solidFill>
              </a:rPr>
              <a:t>HANDS-ON LABS</a:t>
            </a:r>
            <a:endParaRPr lang="en" sz="2100" b="1" cap="all" dirty="0">
              <a:solidFill>
                <a:srgbClr val="2C95DD"/>
              </a:solidFill>
            </a:endParaRPr>
          </a:p>
        </p:txBody>
      </p:sp>
      <p:grpSp>
        <p:nvGrpSpPr>
          <p:cNvPr id="3" name="Group 2"/>
          <p:cNvGrpSpPr/>
          <p:nvPr/>
        </p:nvGrpSpPr>
        <p:grpSpPr>
          <a:xfrm>
            <a:off x="2809572" y="2308568"/>
            <a:ext cx="3524857" cy="880594"/>
            <a:chOff x="3097520" y="2308568"/>
            <a:chExt cx="3524857" cy="880594"/>
          </a:xfrm>
        </p:grpSpPr>
        <p:grpSp>
          <p:nvGrpSpPr>
            <p:cNvPr id="9" name="Group 8"/>
            <p:cNvGrpSpPr/>
            <p:nvPr/>
          </p:nvGrpSpPr>
          <p:grpSpPr>
            <a:xfrm>
              <a:off x="3097520" y="2308568"/>
              <a:ext cx="3500394" cy="880594"/>
              <a:chOff x="2760768" y="2300654"/>
              <a:chExt cx="3500394" cy="880594"/>
            </a:xfrm>
          </p:grpSpPr>
          <p:pic>
            <p:nvPicPr>
              <p:cNvPr id="10" name="Picture 9"/>
              <p:cNvPicPr>
                <a:picLocks noChangeAspect="1"/>
              </p:cNvPicPr>
              <p:nvPr/>
            </p:nvPicPr>
            <p:blipFill>
              <a:blip r:embed="rId4"/>
              <a:stretch>
                <a:fillRect/>
              </a:stretch>
            </p:blipFill>
            <p:spPr>
              <a:xfrm>
                <a:off x="2760768" y="2300654"/>
                <a:ext cx="879617" cy="879617"/>
              </a:xfrm>
              <a:prstGeom prst="rect">
                <a:avLst/>
              </a:prstGeom>
            </p:spPr>
          </p:pic>
          <p:sp>
            <p:nvSpPr>
              <p:cNvPr id="11" name="TextBox 10"/>
              <p:cNvSpPr txBox="1"/>
              <p:nvPr/>
            </p:nvSpPr>
            <p:spPr>
              <a:xfrm>
                <a:off x="3691228" y="2362049"/>
                <a:ext cx="2569934" cy="819199"/>
              </a:xfrm>
              <a:prstGeom prst="rect">
                <a:avLst/>
              </a:prstGeom>
              <a:noFill/>
            </p:spPr>
            <p:txBody>
              <a:bodyPr wrap="none" rtlCol="0">
                <a:spAutoFit/>
              </a:bodyPr>
              <a:lstStyle/>
              <a:p>
                <a:pPr>
                  <a:lnSpc>
                    <a:spcPct val="90000"/>
                  </a:lnSpc>
                </a:pPr>
                <a:r>
                  <a:rPr lang="en-US" sz="2600" dirty="0" smtClean="0">
                    <a:solidFill>
                      <a:schemeClr val="bg1"/>
                    </a:solidFill>
                  </a:rPr>
                  <a:t>Pivotal</a:t>
                </a:r>
              </a:p>
              <a:p>
                <a:pPr>
                  <a:lnSpc>
                    <a:spcPct val="90000"/>
                  </a:lnSpc>
                </a:pPr>
                <a:r>
                  <a:rPr lang="en-US" sz="2600" b="1" dirty="0" smtClean="0">
                    <a:solidFill>
                      <a:schemeClr val="bg1"/>
                    </a:solidFill>
                  </a:rPr>
                  <a:t>Cloud Foundry</a:t>
                </a:r>
                <a:endParaRPr lang="en-US" sz="2600" b="1" baseline="30000" dirty="0">
                  <a:solidFill>
                    <a:schemeClr val="bg1"/>
                  </a:solidFill>
                </a:endParaRPr>
              </a:p>
            </p:txBody>
          </p:sp>
        </p:grpSp>
        <p:sp>
          <p:nvSpPr>
            <p:cNvPr id="2" name="TextBox 1"/>
            <p:cNvSpPr txBox="1"/>
            <p:nvPr/>
          </p:nvSpPr>
          <p:spPr>
            <a:xfrm>
              <a:off x="6373591" y="2828935"/>
              <a:ext cx="248786" cy="184666"/>
            </a:xfrm>
            <a:prstGeom prst="rect">
              <a:avLst/>
            </a:prstGeom>
            <a:noFill/>
          </p:spPr>
          <p:txBody>
            <a:bodyPr wrap="none" rtlCol="0">
              <a:spAutoFit/>
            </a:bodyPr>
            <a:lstStyle/>
            <a:p>
              <a:r>
                <a:rPr lang="en-US" sz="600" dirty="0" smtClean="0">
                  <a:solidFill>
                    <a:srgbClr val="FFFFFF"/>
                  </a:solidFill>
                </a:rPr>
                <a:t>®</a:t>
              </a:r>
              <a:endParaRPr lang="en-US" sz="600" dirty="0">
                <a:solidFill>
                  <a:srgbClr val="FFFFFF"/>
                </a:solidFill>
              </a:endParaRPr>
            </a:p>
          </p:txBody>
        </p:sp>
      </p:grpSp>
    </p:spTree>
    <p:extLst>
      <p:ext uri="{BB962C8B-B14F-4D97-AF65-F5344CB8AC3E}">
        <p14:creationId xmlns:p14="http://schemas.microsoft.com/office/powerpoint/2010/main" val="33956641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0" dirty="0" smtClean="0">
                <a:solidFill>
                  <a:srgbClr val="2C95DD"/>
                </a:solidFill>
              </a:rPr>
              <a:t>Hands-on Lab Instructions</a:t>
            </a:r>
            <a:endParaRPr lang="en-US" sz="2800" b="0" dirty="0">
              <a:solidFill>
                <a:srgbClr val="2C95DD"/>
              </a:solidFill>
            </a:endParaRPr>
          </a:p>
        </p:txBody>
      </p:sp>
      <p:sp>
        <p:nvSpPr>
          <p:cNvPr id="3" name="Text Placeholder 2"/>
          <p:cNvSpPr>
            <a:spLocks noGrp="1"/>
          </p:cNvSpPr>
          <p:nvPr>
            <p:ph type="body" idx="1"/>
          </p:nvPr>
        </p:nvSpPr>
        <p:spPr>
          <a:xfrm>
            <a:off x="366712" y="1074737"/>
            <a:ext cx="8676351" cy="3382961"/>
          </a:xfrm>
        </p:spPr>
        <p:txBody>
          <a:bodyPr/>
          <a:lstStyle/>
          <a:p>
            <a:pPr marL="227013" indent="-227013">
              <a:buClr>
                <a:srgbClr val="2580D4"/>
              </a:buClr>
            </a:pPr>
            <a:r>
              <a:rPr lang="en-US" dirty="0" smtClean="0">
                <a:solidFill>
                  <a:schemeClr val="bg1"/>
                </a:solidFill>
              </a:rPr>
              <a:t>Prerequisites</a:t>
            </a:r>
          </a:p>
          <a:p>
            <a:pPr marL="454025" lvl="1" indent="-227013">
              <a:buClr>
                <a:srgbClr val="2580D4"/>
              </a:buClr>
            </a:pPr>
            <a:r>
              <a:rPr lang="en-US" sz="1800" dirty="0" smtClean="0">
                <a:solidFill>
                  <a:schemeClr val="bg1"/>
                </a:solidFill>
              </a:rPr>
              <a:t>CF CLI installed</a:t>
            </a:r>
          </a:p>
          <a:p>
            <a:pPr marL="454025" lvl="1" indent="-227013">
              <a:buClr>
                <a:srgbClr val="2580D4"/>
              </a:buClr>
            </a:pPr>
            <a:r>
              <a:rPr lang="en-US" sz="1800" dirty="0" smtClean="0">
                <a:solidFill>
                  <a:schemeClr val="bg1"/>
                </a:solidFill>
              </a:rPr>
              <a:t>Git installed</a:t>
            </a:r>
          </a:p>
          <a:p>
            <a:pPr marL="685800" lvl="2" indent="-227013">
              <a:buClr>
                <a:srgbClr val="2580D4"/>
              </a:buClr>
            </a:pPr>
            <a:r>
              <a:rPr lang="en-US" sz="1400" dirty="0" smtClean="0">
                <a:solidFill>
                  <a:schemeClr val="bg1"/>
                </a:solidFill>
              </a:rPr>
              <a:t>git clone </a:t>
            </a:r>
            <a:r>
              <a:rPr lang="en-US" sz="1400" dirty="0" smtClean="0">
                <a:solidFill>
                  <a:schemeClr val="bg1"/>
                </a:solidFill>
                <a:hlinkClick r:id="rId3"/>
              </a:rPr>
              <a:t>https://github.com/cbusch-pivotal/stl-cloud-native-spring-workshop.git</a:t>
            </a:r>
            <a:endParaRPr lang="en-US" sz="2200" dirty="0" smtClean="0">
              <a:solidFill>
                <a:schemeClr val="bg1"/>
              </a:solidFill>
            </a:endParaRPr>
          </a:p>
          <a:p>
            <a:pPr marL="454025" lvl="1" indent="-227013">
              <a:buClr>
                <a:srgbClr val="2580D4"/>
              </a:buClr>
            </a:pPr>
            <a:r>
              <a:rPr lang="en-US" sz="1800" dirty="0" smtClean="0">
                <a:solidFill>
                  <a:schemeClr val="bg1"/>
                </a:solidFill>
              </a:rPr>
              <a:t>Download zip and unzip</a:t>
            </a:r>
          </a:p>
          <a:p>
            <a:pPr marL="685800" lvl="2" indent="-227013">
              <a:buClr>
                <a:srgbClr val="2580D4"/>
              </a:buClr>
            </a:pPr>
            <a:r>
              <a:rPr lang="en-US" sz="1400" dirty="0">
                <a:solidFill>
                  <a:schemeClr val="bg1"/>
                </a:solidFill>
                <a:hlinkClick r:id="rId4"/>
              </a:rPr>
              <a:t>https://github.com/cbusch-pivotal/stl-cloud-native-spring-workshop/archive/</a:t>
            </a:r>
            <a:r>
              <a:rPr lang="en-US" sz="1400" dirty="0" smtClean="0">
                <a:solidFill>
                  <a:schemeClr val="bg1"/>
                </a:solidFill>
                <a:hlinkClick r:id="rId4"/>
              </a:rPr>
              <a:t>master.zip</a:t>
            </a:r>
            <a:r>
              <a:rPr lang="en-US" sz="1400" dirty="0" smtClean="0">
                <a:solidFill>
                  <a:schemeClr val="bg1"/>
                </a:solidFill>
              </a:rPr>
              <a:t> </a:t>
            </a:r>
          </a:p>
          <a:p>
            <a:pPr marL="227013" indent="-227013">
              <a:buClr>
                <a:srgbClr val="2580D4"/>
              </a:buClr>
            </a:pPr>
            <a:r>
              <a:rPr lang="en-US" dirty="0" smtClean="0">
                <a:solidFill>
                  <a:schemeClr val="bg1"/>
                </a:solidFill>
              </a:rPr>
              <a:t>Lab instructions</a:t>
            </a:r>
            <a:endParaRPr lang="en-US" dirty="0">
              <a:solidFill>
                <a:schemeClr val="bg1"/>
              </a:solidFill>
            </a:endParaRPr>
          </a:p>
          <a:p>
            <a:pPr marL="454025" lvl="1" indent="-227013">
              <a:buClr>
                <a:srgbClr val="2580D4"/>
              </a:buClr>
            </a:pPr>
            <a:r>
              <a:rPr lang="en-US" sz="1800" dirty="0" smtClean="0">
                <a:solidFill>
                  <a:schemeClr val="bg1"/>
                </a:solidFill>
                <a:hlinkClick r:id="rId5"/>
              </a:rPr>
              <a:t>https://github.com/cbusch-pivotal/stl-cloud-native-spring-workshop</a:t>
            </a:r>
            <a:r>
              <a:rPr lang="en-US" sz="1800" dirty="0" smtClean="0">
                <a:solidFill>
                  <a:schemeClr val="bg1"/>
                </a:solidFill>
              </a:rPr>
              <a:t> </a:t>
            </a:r>
            <a:endParaRPr lang="en-US" sz="1800" dirty="0">
              <a:solidFill>
                <a:schemeClr val="bg1"/>
              </a:solidFill>
            </a:endParaRPr>
          </a:p>
        </p:txBody>
      </p:sp>
    </p:spTree>
    <p:extLst>
      <p:ext uri="{BB962C8B-B14F-4D97-AF65-F5344CB8AC3E}">
        <p14:creationId xmlns:p14="http://schemas.microsoft.com/office/powerpoint/2010/main" val="8339174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7" name="Shape 191"/>
          <p:cNvSpPr/>
          <p:nvPr/>
        </p:nvSpPr>
        <p:spPr>
          <a:xfrm>
            <a:off x="2064543" y="2257425"/>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8" name="Shape 192"/>
          <p:cNvSpPr/>
          <p:nvPr/>
        </p:nvSpPr>
        <p:spPr>
          <a:xfrm>
            <a:off x="3663741" y="2344866"/>
            <a:ext cx="11247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Application</a:t>
            </a:r>
          </a:p>
        </p:txBody>
      </p:sp>
      <p:sp>
        <p:nvSpPr>
          <p:cNvPr id="9" name="Shape 193"/>
          <p:cNvSpPr/>
          <p:nvPr/>
        </p:nvSpPr>
        <p:spPr>
          <a:xfrm>
            <a:off x="2682171" y="2887575"/>
            <a:ext cx="961844"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Container</a:t>
            </a:r>
          </a:p>
        </p:txBody>
      </p:sp>
      <p:sp>
        <p:nvSpPr>
          <p:cNvPr id="10" name="Shape 194"/>
          <p:cNvSpPr/>
          <p:nvPr/>
        </p:nvSpPr>
        <p:spPr>
          <a:xfrm>
            <a:off x="3806732" y="3459291"/>
            <a:ext cx="835273"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Runtime</a:t>
            </a:r>
          </a:p>
        </p:txBody>
      </p:sp>
      <p:sp>
        <p:nvSpPr>
          <p:cNvPr id="11" name="Shape 195"/>
          <p:cNvSpPr/>
          <p:nvPr/>
        </p:nvSpPr>
        <p:spPr>
          <a:xfrm>
            <a:off x="3386668" y="4010063"/>
            <a:ext cx="167890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b="1"/>
          </a:p>
        </p:txBody>
      </p:sp>
      <p:sp>
        <p:nvSpPr>
          <p:cNvPr id="13" name="Shape 197"/>
          <p:cNvSpPr/>
          <p:nvPr/>
        </p:nvSpPr>
        <p:spPr>
          <a:xfrm>
            <a:off x="4997755" y="2887575"/>
            <a:ext cx="857170"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a:solidFill>
                  <a:srgbClr val="FFFFFF"/>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b="1" dirty="0" smtClean="0">
                <a:solidFill>
                  <a:srgbClr val="FFFFFF"/>
                </a:solidFill>
                <a:uFill>
                  <a:solidFill/>
                </a:uFill>
              </a:rPr>
              <a:t>Cell</a:t>
            </a:r>
            <a:endParaRPr b="1"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73874" y="3013210"/>
            <a:ext cx="771355"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b="1" dirty="0">
                <a:solidFill>
                  <a:srgbClr val="FFFFFF"/>
                </a:solidFill>
                <a:uFill>
                  <a:solidFill>
                    <a:srgbClr val="6C6C6C"/>
                  </a:solidFill>
                </a:uFill>
              </a:rPr>
              <a:t>Droplet</a:t>
            </a:r>
          </a:p>
        </p:txBody>
      </p:sp>
    </p:spTree>
    <p:extLst>
      <p:ext uri="{BB962C8B-B14F-4D97-AF65-F5344CB8AC3E}">
        <p14:creationId xmlns:p14="http://schemas.microsoft.com/office/powerpoint/2010/main" val="10143443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pPr marL="285750" indent="-285750">
              <a:buClr>
                <a:srgbClr val="2580D4"/>
              </a:buClr>
              <a:buFont typeface="Arial"/>
              <a:buChar char="•"/>
            </a:pPr>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pPr marL="285750" indent="-285750">
              <a:buClr>
                <a:srgbClr val="2580D4"/>
              </a:buClr>
              <a:buFont typeface="Arial"/>
              <a:buChar char="•"/>
            </a:pPr>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Go</a:t>
            </a:r>
          </a:p>
          <a:p>
            <a:pPr lvl="1">
              <a:buClr>
                <a:srgbClr val="2580D4"/>
              </a:buClr>
            </a:pPr>
            <a:r>
              <a:rPr lang="en-US" sz="1800" dirty="0" smtClean="0">
                <a:solidFill>
                  <a:srgbClr val="FFFFFF"/>
                </a:solidFill>
              </a:rPr>
              <a:t>Python</a:t>
            </a:r>
          </a:p>
          <a:p>
            <a:pPr lvl="1">
              <a:buClr>
                <a:srgbClr val="2580D4"/>
              </a:buClr>
            </a:pPr>
            <a:r>
              <a:rPr lang="en-US" sz="1800" dirty="0" smtClean="0">
                <a:solidFill>
                  <a:srgbClr val="FFFFFF"/>
                </a:solidFill>
              </a:rPr>
              <a:t>PHP</a:t>
            </a:r>
          </a:p>
        </p:txBody>
      </p:sp>
      <p:sp>
        <p:nvSpPr>
          <p:cNvPr id="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smtClean="0">
                <a:solidFill>
                  <a:srgbClr val="2C95DD"/>
                </a:solidFill>
                <a:uFillTx/>
              </a:rPr>
              <a:t>Buildpacks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Clr>
                <a:srgbClr val="2580D4"/>
              </a:buClr>
            </a:pPr>
            <a:r>
              <a:rPr lang="en-US" sz="1800" dirty="0" smtClean="0">
                <a:solidFill>
                  <a:srgbClr val="FFFFFF"/>
                </a:solidFill>
              </a:rPr>
              <a:t>Java</a:t>
            </a:r>
          </a:p>
          <a:p>
            <a:pPr lvl="1">
              <a:buClr>
                <a:srgbClr val="2580D4"/>
              </a:buClr>
            </a:pPr>
            <a:r>
              <a:rPr lang="en-US" sz="1800" dirty="0" smtClean="0">
                <a:solidFill>
                  <a:srgbClr val="FFFFFF"/>
                </a:solidFill>
              </a:rPr>
              <a:t>Ruby</a:t>
            </a:r>
          </a:p>
          <a:p>
            <a:pPr lvl="1">
              <a:buClr>
                <a:srgbClr val="2580D4"/>
              </a:buClr>
            </a:pPr>
            <a:r>
              <a:rPr lang="en-US" sz="1800" dirty="0" err="1" smtClean="0">
                <a:solidFill>
                  <a:srgbClr val="FFFFFF"/>
                </a:solidFill>
              </a:rPr>
              <a:t>Node.js</a:t>
            </a:r>
            <a:endParaRPr lang="en-US" sz="1800" dirty="0" smtClean="0">
              <a:solidFill>
                <a:srgbClr val="FFFFFF"/>
              </a:solidFill>
            </a:endParaRPr>
          </a:p>
        </p:txBody>
      </p:sp>
    </p:spTree>
    <p:extLst>
      <p:ext uri="{BB962C8B-B14F-4D97-AF65-F5344CB8AC3E}">
        <p14:creationId xmlns:p14="http://schemas.microsoft.com/office/powerpoint/2010/main" val="3070147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84023" y="785814"/>
            <a:ext cx="8416528" cy="361473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smtClean="0">
              <a:solidFill>
                <a:srgbClr val="008881"/>
              </a:solidFill>
            </a:endParaRPr>
          </a:p>
          <a:p>
            <a:pPr algn="ctr" fontAlgn="auto">
              <a:spcBef>
                <a:spcPts val="0"/>
              </a:spcBef>
              <a:spcAft>
                <a:spcPts val="0"/>
              </a:spcAft>
              <a:defRPr/>
            </a:pPr>
            <a:endParaRPr lang="en-US" sz="1600" dirty="0">
              <a:solidFill>
                <a:srgbClr val="008881"/>
              </a:solidFill>
            </a:endParaRPr>
          </a:p>
        </p:txBody>
      </p:sp>
      <p:sp>
        <p:nvSpPr>
          <p:cNvPr id="2" name="Title 1"/>
          <p:cNvSpPr>
            <a:spLocks noGrp="1"/>
          </p:cNvSpPr>
          <p:nvPr>
            <p:ph type="title"/>
          </p:nvPr>
        </p:nvSpPr>
        <p:spPr/>
        <p:txBody>
          <a:bodyPr/>
          <a:lstStyle/>
          <a:p>
            <a:r>
              <a:rPr lang="en-US" sz="2800" dirty="0">
                <a:solidFill>
                  <a:srgbClr val="2C95DD"/>
                </a:solidFill>
              </a:rPr>
              <a:t>Application Staging</a:t>
            </a:r>
            <a:endParaRPr lang="en-US" sz="2800" dirty="0"/>
          </a:p>
        </p:txBody>
      </p:sp>
      <p:sp>
        <p:nvSpPr>
          <p:cNvPr id="5" name="Rounded Rectangle 4"/>
          <p:cNvSpPr/>
          <p:nvPr/>
        </p:nvSpPr>
        <p:spPr bwMode="auto">
          <a:xfrm rot="16200000">
            <a:off x="-1148380" y="2457105"/>
            <a:ext cx="3716613"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1879183"/>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971550"/>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1" y="971550"/>
            <a:ext cx="1745457"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085554"/>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415276"/>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90008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9649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415275"/>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1800136"/>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112651"/>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027747" y="973657"/>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6" name="TextBox 35"/>
          <p:cNvSpPr txBox="1"/>
          <p:nvPr/>
        </p:nvSpPr>
        <p:spPr>
          <a:xfrm>
            <a:off x="4027747" y="1148458"/>
            <a:ext cx="560971" cy="276999"/>
          </a:xfrm>
          <a:prstGeom prst="rect">
            <a:avLst/>
          </a:prstGeom>
          <a:noFill/>
        </p:spPr>
        <p:txBody>
          <a:bodyPr wrap="none" rtlCol="0">
            <a:spAutoFit/>
          </a:bodyPr>
          <a:lstStyle/>
          <a:p>
            <a:r>
              <a:rPr lang="en-US" sz="1200" dirty="0" err="1" smtClean="0">
                <a:solidFill>
                  <a:schemeClr val="bg1"/>
                </a:solidFill>
              </a:rPr>
              <a:t>creds</a:t>
            </a:r>
            <a:endParaRPr lang="en-US" sz="1200" dirty="0" smtClean="0">
              <a:solidFill>
                <a:schemeClr val="bg1"/>
              </a:solidFill>
            </a:endParaRPr>
          </a:p>
        </p:txBody>
      </p:sp>
      <p:grpSp>
        <p:nvGrpSpPr>
          <p:cNvPr id="39" name="Group 38"/>
          <p:cNvGrpSpPr/>
          <p:nvPr/>
        </p:nvGrpSpPr>
        <p:grpSpPr>
          <a:xfrm>
            <a:off x="3934192" y="1800136"/>
            <a:ext cx="1565494" cy="443726"/>
            <a:chOff x="4156726" y="1255954"/>
            <a:chExt cx="1565494" cy="443726"/>
          </a:xfrm>
        </p:grpSpPr>
        <p:sp>
          <p:nvSpPr>
            <p:cNvPr id="41" name="Rounded Rectangle 40"/>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42" name="Block Arc 41"/>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cxnSp>
        <p:nvCxnSpPr>
          <p:cNvPr id="12" name="Straight Connector 11"/>
          <p:cNvCxnSpPr/>
          <p:nvPr/>
        </p:nvCxnSpPr>
        <p:spPr>
          <a:xfrm flipH="1">
            <a:off x="3492396" y="2038350"/>
            <a:ext cx="433123"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1" idx="3"/>
          </p:cNvCxnSpPr>
          <p:nvPr/>
        </p:nvCxnSpPr>
        <p:spPr>
          <a:xfrm>
            <a:off x="5499686" y="2021999"/>
            <a:ext cx="206942" cy="607001"/>
          </a:xfrm>
          <a:prstGeom prst="bentConnector2">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450413" y="1730573"/>
            <a:ext cx="569387" cy="307777"/>
          </a:xfrm>
          <a:prstGeom prst="rect">
            <a:avLst/>
          </a:prstGeom>
          <a:noFill/>
        </p:spPr>
        <p:txBody>
          <a:bodyPr wrap="none" rtlCol="0">
            <a:spAutoFit/>
          </a:bodyPr>
          <a:lstStyle/>
          <a:p>
            <a:pPr algn="ctr"/>
            <a:r>
              <a:rPr lang="en-US" sz="1400" dirty="0" smtClean="0">
                <a:solidFill>
                  <a:schemeClr val="bg2"/>
                </a:solidFill>
              </a:rPr>
              <a:t>Task</a:t>
            </a:r>
          </a:p>
        </p:txBody>
      </p:sp>
      <p:pic>
        <p:nvPicPr>
          <p:cNvPr id="54" name="Picture 53"/>
          <p:cNvPicPr>
            <a:picLocks noChangeAspect="1"/>
          </p:cNvPicPr>
          <p:nvPr/>
        </p:nvPicPr>
        <p:blipFill>
          <a:blip r:embed="rId3"/>
          <a:stretch>
            <a:fillRect/>
          </a:stretch>
        </p:blipFill>
        <p:spPr>
          <a:xfrm>
            <a:off x="6861850" y="865463"/>
            <a:ext cx="1830141" cy="391271"/>
          </a:xfrm>
          <a:prstGeom prst="rect">
            <a:avLst/>
          </a:prstGeom>
        </p:spPr>
      </p:pic>
      <p:grpSp>
        <p:nvGrpSpPr>
          <p:cNvPr id="14" name="Group 13"/>
          <p:cNvGrpSpPr/>
          <p:nvPr/>
        </p:nvGrpSpPr>
        <p:grpSpPr>
          <a:xfrm>
            <a:off x="7387931" y="3788474"/>
            <a:ext cx="1378759" cy="493031"/>
            <a:chOff x="7124027" y="3722506"/>
            <a:chExt cx="1378759" cy="493031"/>
          </a:xfrm>
        </p:grpSpPr>
        <p:sp>
          <p:nvSpPr>
            <p:cNvPr id="6" name="Rectangle 5"/>
            <p:cNvSpPr/>
            <p:nvPr/>
          </p:nvSpPr>
          <p:spPr>
            <a:xfrm>
              <a:off x="7615289" y="3722506"/>
              <a:ext cx="887497" cy="483722"/>
            </a:xfrm>
            <a:prstGeom prst="rect">
              <a:avLst/>
            </a:prstGeom>
          </p:spPr>
          <p:txBody>
            <a:bodyPr wrap="square" anchor="ctr">
              <a:spAutoFit/>
            </a:bodyPr>
            <a:lstStyle/>
            <a:p>
              <a:pPr fontAlgn="auto">
                <a:lnSpc>
                  <a:spcPct val="90000"/>
                </a:lnSpc>
                <a:spcBef>
                  <a:spcPts val="0"/>
                </a:spcBef>
                <a:spcAft>
                  <a:spcPts val="0"/>
                </a:spcAft>
              </a:pPr>
              <a:r>
                <a:rPr lang="en-US" b="1" dirty="0" smtClean="0">
                  <a:solidFill>
                    <a:prstClr val="black"/>
                  </a:solidFill>
                  <a:latin typeface="Calibri"/>
                </a:rPr>
                <a:t>Elastic </a:t>
              </a:r>
            </a:p>
            <a:p>
              <a:pPr fontAlgn="auto">
                <a:lnSpc>
                  <a:spcPct val="90000"/>
                </a:lnSpc>
                <a:spcBef>
                  <a:spcPts val="0"/>
                </a:spcBef>
                <a:spcAft>
                  <a:spcPts val="0"/>
                </a:spcAft>
              </a:pPr>
              <a:r>
                <a:rPr lang="en-US" b="1" dirty="0" smtClean="0">
                  <a:solidFill>
                    <a:prstClr val="black"/>
                  </a:solidFill>
                  <a:latin typeface="Calibri"/>
                </a:rPr>
                <a:t>Runtime</a:t>
              </a:r>
              <a:endParaRPr lang="en-US" b="1"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7124027" y="3724275"/>
              <a:ext cx="491262" cy="491262"/>
            </a:xfrm>
            <a:prstGeom prst="rect">
              <a:avLst/>
            </a:prstGeom>
          </p:spPr>
        </p:pic>
      </p:grpSp>
    </p:spTree>
    <p:extLst>
      <p:ext uri="{BB962C8B-B14F-4D97-AF65-F5344CB8AC3E}">
        <p14:creationId xmlns:p14="http://schemas.microsoft.com/office/powerpoint/2010/main" val="176054556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500"/>
                                        <p:tgtEl>
                                          <p:spTgt spid="5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childTnLst>
                          </p:cTn>
                        </p:par>
                        <p:par>
                          <p:cTn id="39" fill="hold">
                            <p:stCondLst>
                              <p:cond delay="1500"/>
                            </p:stCondLst>
                            <p:childTnLst>
                              <p:par>
                                <p:cTn id="40" presetID="1" presetClass="exit" presetSubtype="0" fill="hold" grpId="1" nodeType="afterEffect">
                                  <p:stCondLst>
                                    <p:cond delay="750"/>
                                  </p:stCondLst>
                                  <p:childTnLst>
                                    <p:set>
                                      <p:cBhvr>
                                        <p:cTn id="41" dur="1" fill="hold">
                                          <p:stCondLst>
                                            <p:cond delay="0"/>
                                          </p:stCondLst>
                                        </p:cTn>
                                        <p:tgtEl>
                                          <p:spTgt spid="56"/>
                                        </p:tgtEl>
                                        <p:attrNameLst>
                                          <p:attrName>style.visibility</p:attrName>
                                        </p:attrNameLst>
                                      </p:cBhvr>
                                      <p:to>
                                        <p:strVal val="hidden"/>
                                      </p:to>
                                    </p:set>
                                  </p:childTnLst>
                                </p:cTn>
                              </p:par>
                            </p:childTnLst>
                          </p:cTn>
                        </p:par>
                        <p:par>
                          <p:cTn id="42" fill="hold">
                            <p:stCondLst>
                              <p:cond delay="2250"/>
                            </p:stCondLst>
                            <p:childTnLst>
                              <p:par>
                                <p:cTn id="43" presetID="22" presetClass="entr" presetSubtype="1"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up)">
                                      <p:cBhvr>
                                        <p:cTn id="45" dur="500"/>
                                        <p:tgtEl>
                                          <p:spTgt spid="53"/>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par>
                          <p:cTn id="55" fill="hold">
                            <p:stCondLst>
                              <p:cond delay="500"/>
                            </p:stCondLst>
                            <p:childTnLst>
                              <p:par>
                                <p:cTn id="56"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7" dur="2000" fill="hold"/>
                                        <p:tgtEl>
                                          <p:spTgt spid="34"/>
                                        </p:tgtEl>
                                        <p:attrNameLst>
                                          <p:attrName>ppt_x</p:attrName>
                                          <p:attrName>ppt_y</p:attrName>
                                        </p:attrNameLst>
                                      </p:cBhvr>
                                      <p:rCtr x="12552" y="20802"/>
                                    </p:animMotion>
                                  </p:childTnLst>
                                </p:cTn>
                              </p:par>
                              <p:par>
                                <p:cTn id="58" presetID="1" presetClass="entr" presetSubtype="0" fill="hold" grpId="0" nodeType="with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0" presetClass="path" presetSubtype="0" accel="50000" decel="50000" fill="hold" grpId="1" nodeType="withEffect">
                                  <p:stCondLst>
                                    <p:cond delay="0"/>
                                  </p:stCondLst>
                                  <p:childTnLst>
                                    <p:animMotion origin="layout" path="M -5.55556E-7 1.00555E-6 L 0.02049 0.44355 " pathEditMode="relative" rAng="0" ptsTypes="AA">
                                      <p:cBhvr>
                                        <p:cTn id="61" dur="2000" fill="hold"/>
                                        <p:tgtEl>
                                          <p:spTgt spid="36"/>
                                        </p:tgtEl>
                                        <p:attrNameLst>
                                          <p:attrName>ppt_x</p:attrName>
                                          <p:attrName>ppt_y</p:attrName>
                                        </p:attrNameLst>
                                      </p:cBhvr>
                                      <p:rCtr x="1024" y="22178"/>
                                    </p:animMotion>
                                  </p:childTnLst>
                                </p:cTn>
                              </p:par>
                            </p:childTnLst>
                          </p:cTn>
                        </p:par>
                        <p:par>
                          <p:cTn id="62" fill="hold">
                            <p:stCondLst>
                              <p:cond delay="2500"/>
                            </p:stCondLst>
                            <p:childTnLst>
                              <p:par>
                                <p:cTn id="63" presetID="1" presetClass="entr" presetSubtype="0"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childTnLst>
                          </p:cTn>
                        </p:par>
                        <p:par>
                          <p:cTn id="65" fill="hold">
                            <p:stCondLst>
                              <p:cond delay="2500"/>
                            </p:stCondLst>
                            <p:childTnLst>
                              <p:par>
                                <p:cTn id="66" presetID="42" presetClass="path" presetSubtype="0" accel="50000" decel="50000" fill="hold" grpId="1" nodeType="afterEffect">
                                  <p:stCondLst>
                                    <p:cond delay="0"/>
                                  </p:stCondLst>
                                  <p:childTnLst>
                                    <p:animMotion origin="layout" path="M 2.77778E-6 -6.17284E-7 L 0.28941 -0.02037 " pathEditMode="relative" rAng="0" ptsTypes="AA">
                                      <p:cBhvr>
                                        <p:cTn id="67" dur="2000" fill="hold"/>
                                        <p:tgtEl>
                                          <p:spTgt spid="47"/>
                                        </p:tgtEl>
                                        <p:attrNameLst>
                                          <p:attrName>ppt_x</p:attrName>
                                          <p:attrName>ppt_y</p:attrName>
                                        </p:attrNameLst>
                                      </p:cBhvr>
                                      <p:rCtr x="14462" y="-1019"/>
                                    </p:animMotion>
                                  </p:childTnLst>
                                </p:cTn>
                              </p:par>
                            </p:childTnLst>
                          </p:cTn>
                        </p:par>
                        <p:par>
                          <p:cTn id="68" fill="hold">
                            <p:stCondLst>
                              <p:cond delay="4500"/>
                            </p:stCondLst>
                            <p:childTnLst>
                              <p:par>
                                <p:cTn id="69" presetID="1" presetClass="entr" presetSubtype="0" fill="hold" grpId="0" nodeType="after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par>
                          <p:cTn id="71" fill="hold">
                            <p:stCondLst>
                              <p:cond delay="4500"/>
                            </p:stCondLst>
                            <p:childTnLst>
                              <p:par>
                                <p:cTn id="72" presetID="10" presetClass="entr" presetSubtype="0"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childTnLst>
                          </p:cTn>
                        </p:par>
                        <p:par>
                          <p:cTn id="80" fill="hold">
                            <p:stCondLst>
                              <p:cond delay="500"/>
                            </p:stCondLst>
                            <p:childTnLst>
                              <p:par>
                                <p:cTn id="81" presetID="42" presetClass="path" presetSubtype="0" accel="50000" decel="50000" fill="hold" grpId="1" nodeType="afterEffect">
                                  <p:stCondLst>
                                    <p:cond delay="0"/>
                                  </p:stCondLst>
                                  <p:childTnLst>
                                    <p:animMotion origin="layout" path="M -2.77778E-6 -3.08547E-9 L 0.08108 -3.08547E-9 " pathEditMode="relative" rAng="0" ptsTypes="AA">
                                      <p:cBhvr>
                                        <p:cTn id="82" dur="500" fill="hold"/>
                                        <p:tgtEl>
                                          <p:spTgt spid="40"/>
                                        </p:tgtEl>
                                        <p:attrNameLst>
                                          <p:attrName>ppt_x</p:attrName>
                                          <p:attrName>ppt_y</p:attrName>
                                        </p:attrNameLst>
                                      </p:cBhvr>
                                      <p:rCtr x="4045" y="0"/>
                                    </p:animMotion>
                                  </p:childTnLst>
                                </p:cTn>
                              </p:par>
                            </p:childTnLst>
                          </p:cTn>
                        </p:par>
                        <p:par>
                          <p:cTn id="83" fill="hold">
                            <p:stCondLst>
                              <p:cond delay="1000"/>
                            </p:stCondLst>
                            <p:childTnLst>
                              <p:par>
                                <p:cTn id="84" presetID="50" presetClass="path" presetSubtype="0" accel="50000" decel="50000" fill="hold" grpId="2" nodeType="afterEffect">
                                  <p:stCondLst>
                                    <p:cond delay="250"/>
                                  </p:stCondLst>
                                  <p:childTnLst>
                                    <p:animMotion origin="layout" path="M 0.08109 3.7037E-6 C 0.08109 0.00092 0.11339 -0.10772 0.09515 -0.15556 C 0.07727 -0.20402 -0.06755 -0.29476 -0.15437 -0.32655 C -0.24102 -0.35834 -0.28009 -0.40494 -0.32558 -0.46142 " pathEditMode="relative" rAng="0" ptsTypes="fssf">
                                      <p:cBhvr>
                                        <p:cTn id="85" dur="2000" fill="hold"/>
                                        <p:tgtEl>
                                          <p:spTgt spid="40"/>
                                        </p:tgtEl>
                                        <p:attrNameLst>
                                          <p:attrName>ppt_x</p:attrName>
                                          <p:attrName>ppt_y</p:attrName>
                                        </p:attrNameLst>
                                      </p:cBhvr>
                                      <p:rCtr x="-18719" y="-230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P spid="36" grpId="0"/>
      <p:bldP spid="36" grpId="1"/>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029583" y="1541559"/>
            <a:ext cx="1603244"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551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133969"/>
            <a:ext cx="5169845" cy="326658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sz="1800" dirty="0" smtClean="0">
                <a:solidFill>
                  <a:srgbClr val="FFFFFF"/>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85220" y="2618345"/>
            <a:ext cx="334278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26470"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sz="1800" dirty="0" smtClean="0">
                <a:solidFill>
                  <a:srgbClr val="FFFFFF"/>
                </a:solidFill>
              </a:rPr>
              <a:t>Create and bind services</a:t>
            </a:r>
          </a:p>
          <a:p>
            <a:pPr marL="342900" indent="-342900">
              <a:lnSpc>
                <a:spcPct val="150000"/>
              </a:lnSpc>
              <a:buFont typeface="+mj-ea"/>
              <a:buAutoNum type="circleNumDbPlain" startAt="2"/>
            </a:pPr>
            <a:r>
              <a:rPr lang="en-US" sz="1800" dirty="0" smtClean="0">
                <a:solidFill>
                  <a:srgbClr val="FFFFFF"/>
                </a:solidFill>
              </a:rPr>
              <a:t>Stage application</a:t>
            </a:r>
          </a:p>
          <a:p>
            <a:pPr marL="342900" indent="-342900">
              <a:lnSpc>
                <a:spcPct val="150000"/>
              </a:lnSpc>
              <a:buFont typeface="+mj-ea"/>
              <a:buAutoNum type="circleNumDbPlain" startAt="2"/>
            </a:pPr>
            <a:r>
              <a:rPr lang="en-US" sz="1800" dirty="0" smtClean="0">
                <a:solidFill>
                  <a:srgbClr val="FFFFFF"/>
                </a:solidFill>
              </a:rPr>
              <a:t>Deploy application</a:t>
            </a:r>
          </a:p>
          <a:p>
            <a:pPr marL="342900" indent="-342900">
              <a:lnSpc>
                <a:spcPct val="150000"/>
              </a:lnSpc>
              <a:buFont typeface="+mj-ea"/>
              <a:buAutoNum type="circleNumDbPlain" startAt="2"/>
            </a:pPr>
            <a:r>
              <a:rPr lang="en-US" sz="1800" dirty="0" smtClean="0">
                <a:solidFill>
                  <a:srgbClr val="FFFFFF"/>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34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18286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38704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153397" y="216518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136867" y="2157095"/>
            <a:ext cx="1578135"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492999" y="35399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797799" y="34192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102599" y="32986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442779" y="31779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628806" y="35320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grpSp>
        <p:nvGrpSpPr>
          <p:cNvPr id="63" name="Group 62"/>
          <p:cNvGrpSpPr/>
          <p:nvPr/>
        </p:nvGrpSpPr>
        <p:grpSpPr>
          <a:xfrm>
            <a:off x="5136867" y="2627913"/>
            <a:ext cx="1584901" cy="443726"/>
            <a:chOff x="4156726" y="1255954"/>
            <a:chExt cx="1565494" cy="443726"/>
          </a:xfrm>
        </p:grpSpPr>
        <p:sp>
          <p:nvSpPr>
            <p:cNvPr id="64" name="Rounded Rectangle 63"/>
            <p:cNvSpPr>
              <a:spLocks noChangeArrowheads="1"/>
            </p:cNvSpPr>
            <p:nvPr/>
          </p:nvSpPr>
          <p:spPr bwMode="auto">
            <a:xfrm>
              <a:off x="4156726" y="1255954"/>
              <a:ext cx="1565494"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 Bridge</a:t>
              </a:r>
              <a:endParaRPr lang="en-US" sz="1200" b="1" dirty="0">
                <a:solidFill>
                  <a:schemeClr val="bg1"/>
                </a:solidFill>
                <a:latin typeface="+mn-lt"/>
                <a:ea typeface="+mn-ea"/>
              </a:endParaRPr>
            </a:p>
          </p:txBody>
        </p:sp>
        <p:sp>
          <p:nvSpPr>
            <p:cNvPr id="65" name="Block Arc 64"/>
            <p:cNvSpPr/>
            <p:nvPr/>
          </p:nvSpPr>
          <p:spPr>
            <a:xfrm>
              <a:off x="4203931" y="1408656"/>
              <a:ext cx="218352" cy="216988"/>
            </a:xfrm>
            <a:prstGeom prst="blockArc">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grpSp>
        <p:nvGrpSpPr>
          <p:cNvPr id="66" name="Group 65"/>
          <p:cNvGrpSpPr/>
          <p:nvPr/>
        </p:nvGrpSpPr>
        <p:grpSpPr>
          <a:xfrm>
            <a:off x="4970570" y="3784406"/>
            <a:ext cx="1202375" cy="443726"/>
            <a:chOff x="4092279" y="2031469"/>
            <a:chExt cx="1202375" cy="443726"/>
          </a:xfrm>
        </p:grpSpPr>
        <p:sp>
          <p:nvSpPr>
            <p:cNvPr id="67" name="Rounded Rectangle 66"/>
            <p:cNvSpPr>
              <a:spLocks noChangeArrowheads="1"/>
            </p:cNvSpPr>
            <p:nvPr/>
          </p:nvSpPr>
          <p:spPr bwMode="auto">
            <a:xfrm>
              <a:off x="4092279" y="2031469"/>
              <a:ext cx="1202375"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Auctioneer</a:t>
              </a:r>
              <a:endParaRPr lang="en-US" sz="1200" b="1" dirty="0">
                <a:solidFill>
                  <a:schemeClr val="bg1"/>
                </a:solidFill>
                <a:latin typeface="+mn-lt"/>
                <a:ea typeface="+mn-ea"/>
              </a:endParaRPr>
            </a:p>
          </p:txBody>
        </p:sp>
        <p:sp>
          <p:nvSpPr>
            <p:cNvPr id="68" name="Quad Arrow 67"/>
            <p:cNvSpPr/>
            <p:nvPr/>
          </p:nvSpPr>
          <p:spPr>
            <a:xfrm>
              <a:off x="4129174" y="2139294"/>
              <a:ext cx="265141" cy="261002"/>
            </a:xfrm>
            <a:prstGeom prst="quad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5142255" y="3279150"/>
            <a:ext cx="777622" cy="443726"/>
            <a:chOff x="6397376" y="1255954"/>
            <a:chExt cx="777622" cy="443726"/>
          </a:xfrm>
        </p:grpSpPr>
        <p:sp>
          <p:nvSpPr>
            <p:cNvPr id="70" name="Rounded Rectangle 69"/>
            <p:cNvSpPr>
              <a:spLocks noChangeArrowheads="1"/>
            </p:cNvSpPr>
            <p:nvPr/>
          </p:nvSpPr>
          <p:spPr bwMode="auto">
            <a:xfrm>
              <a:off x="6397376" y="1255954"/>
              <a:ext cx="77762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1" name="Oval 194"/>
            <p:cNvSpPr/>
            <p:nvPr/>
          </p:nvSpPr>
          <p:spPr>
            <a:xfrm>
              <a:off x="6436739" y="135997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p:cNvSpPr>
            <a:spLocks noGrp="1"/>
          </p:cNvSpPr>
          <p:nvPr>
            <p:ph type="title"/>
          </p:nvPr>
        </p:nvSpPr>
        <p:spPr>
          <a:xfrm>
            <a:off x="366713" y="325438"/>
            <a:ext cx="8410575" cy="722312"/>
          </a:xfrm>
        </p:spPr>
        <p:txBody>
          <a:bodyPr/>
          <a:lstStyle/>
          <a:p>
            <a:r>
              <a:rPr lang="en-US" sz="2800" dirty="0">
                <a:solidFill>
                  <a:srgbClr val="2C95DD"/>
                </a:solidFill>
              </a:rPr>
              <a:t>Overview: Pushing an Application</a:t>
            </a:r>
            <a:endParaRPr lang="en-US" sz="2800" dirty="0"/>
          </a:p>
        </p:txBody>
      </p:sp>
      <p:pic>
        <p:nvPicPr>
          <p:cNvPr id="58" name="Picture 57"/>
          <p:cNvPicPr>
            <a:picLocks noChangeAspect="1"/>
          </p:cNvPicPr>
          <p:nvPr/>
        </p:nvPicPr>
        <p:blipFill>
          <a:blip r:embed="rId4"/>
          <a:stretch>
            <a:fillRect/>
          </a:stretch>
        </p:blipFill>
        <p:spPr>
          <a:xfrm>
            <a:off x="7399540" y="1193282"/>
            <a:ext cx="1303945" cy="278773"/>
          </a:xfrm>
          <a:prstGeom prst="rect">
            <a:avLst/>
          </a:prstGeom>
        </p:spPr>
      </p:pic>
      <p:sp>
        <p:nvSpPr>
          <p:cNvPr id="43" name="Rounded Rectangle 42"/>
          <p:cNvSpPr>
            <a:spLocks noChangeArrowheads="1"/>
          </p:cNvSpPr>
          <p:nvPr/>
        </p:nvSpPr>
        <p:spPr bwMode="auto">
          <a:xfrm>
            <a:off x="4293642" y="149861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61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62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817666" y="1489708"/>
            <a:ext cx="985113" cy="461665"/>
          </a:xfrm>
          <a:prstGeom prst="rect">
            <a:avLst/>
          </a:prstGeom>
          <a:noFill/>
        </p:spPr>
        <p:txBody>
          <a:bodyPr wrap="squar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98" name="Teardrop 97"/>
          <p:cNvSpPr/>
          <p:nvPr/>
        </p:nvSpPr>
        <p:spPr>
          <a:xfrm rot="18900000">
            <a:off x="5603450" y="1683481"/>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71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335450" y="1898428"/>
            <a:ext cx="1258427"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metadata</a:t>
            </a:r>
          </a:p>
        </p:txBody>
      </p:sp>
      <p:sp>
        <p:nvSpPr>
          <p:cNvPr id="91" name="Diamond 87"/>
          <p:cNvSpPr/>
          <p:nvPr/>
        </p:nvSpPr>
        <p:spPr>
          <a:xfrm>
            <a:off x="2215366"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6" name="Teardrop 95"/>
          <p:cNvSpPr/>
          <p:nvPr/>
        </p:nvSpPr>
        <p:spPr>
          <a:xfrm rot="18900000">
            <a:off x="8282276" y="365033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84903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4.33409E-6 4.93827E-7 C 0.11634 0.07747 0.23546 0.09722 0.33166 0.08981 C 0.42838 0.08241 0.28825 0.00339 0.34451 -0.06049 " pathEditMode="relative" rAng="0" ptsTypes="fsf">
                                      <p:cBhvr>
                                        <p:cTn id="14" dur="2000" fill="hold"/>
                                        <p:tgtEl>
                                          <p:spTgt spid="91"/>
                                        </p:tgtEl>
                                        <p:attrNameLst>
                                          <p:attrName>ppt_x</p:attrName>
                                          <p:attrName>ppt_y</p:attrName>
                                        </p:attrNameLst>
                                      </p:cBhvr>
                                      <p:rCtr x="21410" y="1821"/>
                                    </p:animMotion>
                                  </p:childTnLst>
                                </p:cTn>
                              </p:par>
                              <p:par>
                                <p:cTn id="15" presetID="0" presetClass="path" presetSubtype="0" accel="50000" decel="50000" fill="hold" grpId="0" nodeType="withEffect">
                                  <p:stCondLst>
                                    <p:cond delay="0"/>
                                  </p:stCondLst>
                                  <p:childTnLst>
                                    <p:animMotion origin="layout" path="M -4.63969E-6 3.20988E-6 C 0.05192 0.0145 0.23477 0.09629 0.31308 0.0858 C 0.39139 0.07561 0.43723 -0.03056 0.47005 -0.06111 " pathEditMode="relative" rAng="0" ptsTypes="aaa">
                                      <p:cBhvr>
                                        <p:cTn id="16" dur="2000" fill="hold"/>
                                        <p:tgtEl>
                                          <p:spTgt spid="13"/>
                                        </p:tgtEl>
                                        <p:attrNameLst>
                                          <p:attrName>ppt_x</p:attrName>
                                          <p:attrName>ppt_y</p:attrName>
                                        </p:attrNameLst>
                                      </p:cBhvr>
                                      <p:rCtr x="23494" y="1759"/>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2.94894E-6 -1.5921E-6 C -2.94894E-6 0.00031 0.02744 0.0324 0.04099 0.11972 C 0.08024 0.18266 -0.00139 0.37921 0.03092 0.42364 C 0.06322 0.46745 0.19295 0.39062 0.23533 0.38291 " pathEditMode="relative" rAng="0" ptsTypes="fsaf">
                                      <p:cBhvr>
                                        <p:cTn id="41" dur="2000" fill="hold"/>
                                        <p:tgtEl>
                                          <p:spTgt spid="92"/>
                                        </p:tgtEl>
                                        <p:attrNameLst>
                                          <p:attrName>ppt_x</p:attrName>
                                          <p:attrName>ppt_y</p:attrName>
                                        </p:attrNameLst>
                                      </p:cBhvr>
                                      <p:rCtr x="11688" y="23357"/>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6.94686E-9 7.8988E-7 C -0.04533 -0.00586 -0.18131 -0.00833 -0.22768 -0.01512 C -0.27475 -0.02191 -0.27475 -0.00648 -0.28256 -0.04042 C -0.29038 -0.07436 -0.27249 -0.16291 -0.27457 -0.21938 C -0.28621 -0.28263 -0.281 -0.34557 -0.29489 -0.3789 " pathEditMode="relative" rAng="0" ptsTypes="faasf">
                                      <p:cBhvr>
                                        <p:cTn id="51" dur="2000" fill="hold"/>
                                        <p:tgtEl>
                                          <p:spTgt spid="96"/>
                                        </p:tgtEl>
                                        <p:attrNameLst>
                                          <p:attrName>ppt_x</p:attrName>
                                          <p:attrName>ppt_y</p:attrName>
                                        </p:attrNameLst>
                                      </p:cBhvr>
                                      <p:rCtr x="-14745" y="-18945"/>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3.68183E-6 2.06726E-7 C 3.68183E-6 0.00031 0.00816 0.10583 -0.01789 0.21321 C -0.03491 0.26566 -0.01859 0.30824 -0.03196 0.32953 C -0.03474 0.35267 -0.03422 0.34711 -0.03474 0.35298 C -0.03526 0.35884 -0.03474 0.36131 -0.03474 0.36563 C -0.03474 0.36995 -0.03404 0.37026 -0.03474 0.37828 C -0.03543 0.3863 -0.04273 0.40666 -0.03908 0.41438 C -0.03543 0.42209 -0.02519 0.42425 -0.01251 0.42549 C 0.00017 0.42672 0.02223 0.42302 0.03699 0.42209 C 0.05175 0.42117 0.05835 0.41808 0.07589 0.41901 C 0.09343 0.41993 0.12903 0.42734 0.14241 0.42703 " pathEditMode="relative" rAng="0" ptsTypes="fsaaaaaaaaf">
                                      <p:cBhvr>
                                        <p:cTn id="60" dur="2000" fill="hold"/>
                                        <p:tgtEl>
                                          <p:spTgt spid="98"/>
                                        </p:tgtEl>
                                        <p:attrNameLst>
                                          <p:attrName>ppt_x</p:attrName>
                                          <p:attrName>ppt_y</p:attrName>
                                        </p:attrNameLst>
                                      </p:cBhvr>
                                      <p:rCtr x="4984" y="21351"/>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97" grpId="0" uiExpand="1"/>
      <p:bldP spid="98" grpId="0" animBg="1"/>
      <p:bldP spid="98" grpId="1" animBg="1"/>
      <p:bldP spid="92" grpId="0" uiExpand="1" animBg="1"/>
      <p:bldP spid="92" grpId="1" animBg="1"/>
      <p:bldP spid="13" grpId="0"/>
      <p:bldP spid="91" grpId="0" animBg="1"/>
      <p:bldP spid="96" grpId="0" animBg="1"/>
      <p:bldP spid="9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9</a:t>
            </a:fld>
            <a:endParaRPr sz="800">
              <a:solidFill>
                <a:srgbClr val="808080"/>
              </a:solidFill>
              <a:uFill>
                <a:solidFill>
                  <a:srgbClr val="808080"/>
                </a:solidFill>
              </a:uFill>
            </a:endParaRPr>
          </a:p>
        </p:txBody>
      </p:sp>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3767662" y="0"/>
            <a:ext cx="4826869" cy="5143500"/>
          </a:xfrm>
          <a:prstGeom prst="rect">
            <a:avLst/>
          </a:prstGeom>
        </p:spPr>
      </p:pic>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Bef>
                <a:spcPts val="1200"/>
              </a:spcBef>
              <a:buClr>
                <a:srgbClr val="2580D4"/>
              </a:buClr>
              <a:buFont typeface="Arial"/>
              <a:buChar char="•"/>
            </a:pPr>
            <a:r>
              <a:rPr lang="en-US" sz="2000" dirty="0" smtClean="0">
                <a:solidFill>
                  <a:srgbClr val="FFFFFF"/>
                </a:solidFill>
              </a:rPr>
              <a:t>Containers are not new</a:t>
            </a:r>
          </a:p>
          <a:p>
            <a:pPr marL="342900" indent="-342900">
              <a:spcBef>
                <a:spcPts val="1200"/>
              </a:spcBef>
              <a:buClr>
                <a:srgbClr val="2580D4"/>
              </a:buClr>
              <a:buFont typeface="Arial"/>
              <a:buChar char="•"/>
            </a:pPr>
            <a:r>
              <a:rPr lang="en-US" sz="2000" dirty="0" smtClean="0">
                <a:solidFill>
                  <a:srgbClr val="FFFFFF"/>
                </a:solidFill>
              </a:rPr>
              <a:t>Cloud Foundry has used containers since it’s inception</a:t>
            </a:r>
          </a:p>
          <a:p>
            <a:pPr marL="342900" indent="-342900">
              <a:spcBef>
                <a:spcPts val="1200"/>
              </a:spcBef>
              <a:buClr>
                <a:srgbClr val="2580D4"/>
              </a:buClr>
              <a:buFont typeface="Arial"/>
              <a:buChar char="•"/>
            </a:pPr>
            <a:r>
              <a:rPr lang="en-US" sz="2000" dirty="0" smtClean="0">
                <a:solidFill>
                  <a:srgbClr val="FFFFFF"/>
                </a:solidFill>
              </a:rPr>
              <a:t>Cloud Foundry supports multiple container technologies as first class citizens including Docker, Warden, Garden and </a:t>
            </a:r>
            <a:r>
              <a:rPr lang="en-US" sz="2000" dirty="0" err="1">
                <a:solidFill>
                  <a:srgbClr val="FFFFFF"/>
                </a:solidFill>
              </a:rPr>
              <a:t>r</a:t>
            </a:r>
            <a:r>
              <a:rPr lang="en-US" sz="2000" dirty="0" err="1" smtClean="0">
                <a:solidFill>
                  <a:srgbClr val="FFFFFF"/>
                </a:solidFill>
              </a:rPr>
              <a:t>unC</a:t>
            </a:r>
            <a:endParaRPr lang="en-US" sz="2000" dirty="0" smtClean="0">
              <a:solidFill>
                <a:srgbClr val="FFFFFF"/>
              </a:solidFill>
            </a:endParaRPr>
          </a:p>
          <a:p>
            <a:pPr marL="342900" lvl="1" indent="-342900">
              <a:spcBef>
                <a:spcPts val="1200"/>
              </a:spcBef>
              <a:buClr>
                <a:srgbClr val="2580D4"/>
              </a:buClr>
              <a:buFont typeface="Arial"/>
              <a:buChar char="•"/>
            </a:pPr>
            <a:endParaRPr lang="en-US" sz="2000" dirty="0" smtClean="0">
              <a:solidFill>
                <a:srgbClr val="FFFFFF"/>
              </a:solidFill>
              <a:hlinkClick r:id="rId4"/>
            </a:endParaRPr>
          </a:p>
        </p:txBody>
      </p:sp>
    </p:spTree>
    <p:extLst>
      <p:ext uri="{BB962C8B-B14F-4D97-AF65-F5344CB8AC3E}">
        <p14:creationId xmlns:p14="http://schemas.microsoft.com/office/powerpoint/2010/main" val="4087629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79615</TotalTime>
  <Words>5432</Words>
  <Application>Microsoft Macintosh PowerPoint</Application>
  <PresentationFormat>On-screen Show (16:9)</PresentationFormat>
  <Paragraphs>864</Paragraphs>
  <Slides>44</Slides>
  <Notes>44</Notes>
  <HiddenSlides>0</HiddenSlides>
  <MMClips>0</MMClip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Pivotal_interim_040113_template_</vt:lpstr>
      <vt:lpstr>Custom Theme</vt:lpstr>
      <vt:lpstr>PowerPoint Presentation</vt:lpstr>
      <vt:lpstr>Cloud Native Application Platforms</vt:lpstr>
      <vt:lpstr>PowerPoint Presentation</vt:lpstr>
      <vt:lpstr>A platform for keeping promises</vt:lpstr>
      <vt:lpstr>PowerPoint Presentation</vt:lpstr>
      <vt:lpstr>PowerPoint Presentation</vt:lpstr>
      <vt:lpstr>Application Staging</vt:lpstr>
      <vt:lpstr>Overview: Pushing an Application</vt:lpstr>
      <vt:lpstr>PowerPoint Presentation</vt:lpstr>
      <vt:lpstr>Deploying an Application and containers</vt:lpstr>
      <vt:lpstr>Application scaling</vt:lpstr>
      <vt:lpstr>PowerPoint Presentation</vt:lpstr>
      <vt:lpstr>Pivotal Cloud Foundry</vt:lpstr>
      <vt:lpstr>Orgs, Spaces, Users and Quotas</vt:lpstr>
      <vt:lpstr>Organizations</vt:lpstr>
      <vt:lpstr>Spaces</vt:lpstr>
      <vt:lpstr>Quotas and Plans</vt:lpstr>
      <vt:lpstr>PowerPoint Presentation</vt:lpstr>
      <vt:lpstr>Pivotal Cloud Foundry</vt:lpstr>
      <vt:lpstr>What is a Service</vt:lpstr>
      <vt:lpstr>Two Types of Services</vt:lpstr>
      <vt:lpstr>Rapid self-service provisioning</vt:lpstr>
      <vt:lpstr>Creating and Binding a Service</vt:lpstr>
      <vt:lpstr>PowerPoint Presentation</vt:lpstr>
      <vt:lpstr>Pivotal Cloud Foundry</vt:lpstr>
      <vt:lpstr>Elastic Runtime – High Level Architecture</vt:lpstr>
      <vt:lpstr>HA 1 - Failed Application Instances Replaced</vt:lpstr>
      <vt:lpstr>HA 2 - Elastic Runtime Processes are Monitored</vt:lpstr>
      <vt:lpstr>HA 2 - Elastic Runtime Processes are Monitored</vt:lpstr>
      <vt:lpstr>HA 2 - Elastic Runtime Processes are Monitored</vt:lpstr>
      <vt:lpstr>HA 3 - VMs are Monitored</vt:lpstr>
      <vt:lpstr>HA 3 - VMs are Monitored</vt:lpstr>
      <vt:lpstr>HA 3 - VMs are Monitored</vt:lpstr>
      <vt:lpstr>HA 4 - Application Instances and Availability Zones</vt:lpstr>
      <vt:lpstr>How Pivotal CF enables four layers of HA </vt:lpstr>
      <vt:lpstr>Pivotal Cloud Foundry = Enterprise-grade Platform</vt:lpstr>
      <vt:lpstr>PowerPoint Presentation</vt:lpstr>
      <vt:lpstr>Visibility Through Logs and Metrics</vt:lpstr>
      <vt:lpstr>Platform Operations Logging</vt:lpstr>
      <vt:lpstr>Application Operations Logging &amp; Metrics</vt:lpstr>
      <vt:lpstr>PowerPoint Presentation</vt:lpstr>
      <vt:lpstr>PowerPoint Presentation</vt:lpstr>
      <vt:lpstr>Hands-on Lab Instructions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478</cp:revision>
  <cp:lastPrinted>2016-10-11T15:48:53Z</cp:lastPrinted>
  <dcterms:modified xsi:type="dcterms:W3CDTF">2017-05-25T03:31:49Z</dcterms:modified>
</cp:coreProperties>
</file>